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68" r:id="rId5"/>
    <p:sldId id="283" r:id="rId6"/>
    <p:sldId id="285" r:id="rId7"/>
    <p:sldId id="260" r:id="rId8"/>
    <p:sldId id="286" r:id="rId9"/>
    <p:sldId id="284" r:id="rId10"/>
    <p:sldId id="261" r:id="rId11"/>
    <p:sldId id="265" r:id="rId12"/>
    <p:sldId id="299" r:id="rId13"/>
    <p:sldId id="287" r:id="rId14"/>
    <p:sldId id="306" r:id="rId15"/>
    <p:sldId id="288" r:id="rId16"/>
    <p:sldId id="289" r:id="rId17"/>
    <p:sldId id="290" r:id="rId18"/>
    <p:sldId id="307" r:id="rId19"/>
    <p:sldId id="259" r:id="rId20"/>
  </p:sldIdLst>
  <p:sldSz cx="12192000" cy="6858000"/>
  <p:notesSz cx="6858000" cy="9144000"/>
  <p:custDataLst>
    <p:tags r:id="rId2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E9E7"/>
    <a:srgbClr val="6B8F23"/>
    <a:srgbClr val="C2B5AE"/>
    <a:srgbClr val="C9BDB7"/>
    <a:srgbClr val="415015"/>
    <a:srgbClr val="DED7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ags" Target="tags/tag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D5454-E2A7-4F30-B1F5-5017EFADF459}" type="datetimeFigureOut">
              <a:rPr lang="zh-CN" altLang="en-US" smtClean="0"/>
              <a:t>2022/6/18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88854-AFAA-416B-8250-80BE4574C4E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D5454-E2A7-4F30-B1F5-5017EFADF459}" type="datetimeFigureOut">
              <a:rPr lang="zh-CN" altLang="en-US" smtClean="0"/>
              <a:t>2022/6/18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88854-AFAA-416B-8250-80BE4574C4E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D5454-E2A7-4F30-B1F5-5017EFADF459}" type="datetimeFigureOut">
              <a:rPr lang="zh-CN" altLang="en-US" smtClean="0"/>
              <a:t>2022/6/18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88854-AFAA-416B-8250-80BE4574C4E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D5454-E2A7-4F30-B1F5-5017EFADF459}" type="datetimeFigureOut">
              <a:rPr lang="zh-CN" altLang="en-US" smtClean="0"/>
              <a:t>2022/6/18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88854-AFAA-416B-8250-80BE4574C4E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D5454-E2A7-4F30-B1F5-5017EFADF459}" type="datetimeFigureOut">
              <a:rPr lang="zh-CN" altLang="en-US" smtClean="0"/>
              <a:t>2022/6/18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88854-AFAA-416B-8250-80BE4574C4E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D5454-E2A7-4F30-B1F5-5017EFADF459}" type="datetimeFigureOut">
              <a:rPr lang="zh-CN" altLang="en-US" smtClean="0"/>
              <a:t>2022/6/18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88854-AFAA-416B-8250-80BE4574C4E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D5454-E2A7-4F30-B1F5-5017EFADF459}" type="datetimeFigureOut">
              <a:rPr lang="zh-CN" altLang="en-US" smtClean="0"/>
              <a:t>2022/6/18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88854-AFAA-416B-8250-80BE4574C4E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D5454-E2A7-4F30-B1F5-5017EFADF459}" type="datetimeFigureOut">
              <a:rPr lang="zh-CN" altLang="en-US" smtClean="0"/>
              <a:t>2022/6/18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88854-AFAA-416B-8250-80BE4574C4E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D5454-E2A7-4F30-B1F5-5017EFADF459}" type="datetimeFigureOut">
              <a:rPr lang="zh-CN" altLang="en-US" smtClean="0"/>
              <a:t>2022/6/18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88854-AFAA-416B-8250-80BE4574C4E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D5454-E2A7-4F30-B1F5-5017EFADF459}" type="datetimeFigureOut">
              <a:rPr lang="zh-CN" altLang="en-US" smtClean="0"/>
              <a:t>2022/6/18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88854-AFAA-416B-8250-80BE4574C4E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D5454-E2A7-4F30-B1F5-5017EFADF459}" type="datetimeFigureOut">
              <a:rPr lang="zh-CN" altLang="en-US" smtClean="0"/>
              <a:t>2022/6/18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88854-AFAA-416B-8250-80BE4574C4E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FD5454-E2A7-4F30-B1F5-5017EFADF459}" type="datetimeFigureOut">
              <a:rPr lang="zh-CN" altLang="en-US" smtClean="0"/>
              <a:t>2022/6/18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E88854-AFAA-416B-8250-80BE4574C4E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98947" y="1293125"/>
            <a:ext cx="10713493" cy="4271749"/>
          </a:xfrm>
          <a:prstGeom prst="rect">
            <a:avLst/>
          </a:prstGeom>
          <a:solidFill>
            <a:srgbClr val="EDE9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371"/>
          <a:stretch>
            <a:fillRect/>
          </a:stretch>
        </p:blipFill>
        <p:spPr>
          <a:xfrm>
            <a:off x="9409087" y="137455"/>
            <a:ext cx="2608809" cy="6720545"/>
          </a:xfrm>
          <a:custGeom>
            <a:avLst/>
            <a:gdLst>
              <a:gd name="connsiteX0" fmla="*/ 0 w 2355619"/>
              <a:gd name="connsiteY0" fmla="*/ 0 h 6068303"/>
              <a:gd name="connsiteX1" fmla="*/ 2355619 w 2355619"/>
              <a:gd name="connsiteY1" fmla="*/ 0 h 6068303"/>
              <a:gd name="connsiteX2" fmla="*/ 2355619 w 2355619"/>
              <a:gd name="connsiteY2" fmla="*/ 6068303 h 6068303"/>
              <a:gd name="connsiteX3" fmla="*/ 0 w 2355619"/>
              <a:gd name="connsiteY3" fmla="*/ 6068303 h 6068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55619" h="6068303">
                <a:moveTo>
                  <a:pt x="0" y="0"/>
                </a:moveTo>
                <a:lnTo>
                  <a:pt x="2355619" y="0"/>
                </a:lnTo>
                <a:lnTo>
                  <a:pt x="2355619" y="6068303"/>
                </a:lnTo>
                <a:lnTo>
                  <a:pt x="0" y="6068303"/>
                </a:lnTo>
                <a:close/>
              </a:path>
            </a:pathLst>
          </a:custGeom>
        </p:spPr>
      </p:pic>
      <p:sp>
        <p:nvSpPr>
          <p:cNvPr id="9" name="文本框 8"/>
          <p:cNvSpPr txBox="1"/>
          <p:nvPr/>
        </p:nvSpPr>
        <p:spPr>
          <a:xfrm>
            <a:off x="1577454" y="769905"/>
            <a:ext cx="24594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latin typeface="华文楷体" panose="02010600040101010101" pitchFamily="2" charset="-122"/>
                <a:ea typeface="华文楷体" panose="02010600040101010101" pitchFamily="2" charset="-122"/>
              </a:rPr>
              <a:t>绝对不出</a:t>
            </a:r>
            <a:r>
              <a:rPr lang="en-US" altLang="zh-CN" sz="2800" dirty="0">
                <a:latin typeface="华文楷体" panose="02010600040101010101" pitchFamily="2" charset="-122"/>
                <a:ea typeface="华文楷体" panose="02010600040101010101" pitchFamily="2" charset="-122"/>
              </a:rPr>
              <a:t>bug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3399790" y="3836035"/>
            <a:ext cx="24594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latin typeface="华文楷体" panose="02010600040101010101" pitchFamily="2" charset="-122"/>
                <a:ea typeface="华文楷体" panose="02010600040101010101" pitchFamily="2" charset="-122"/>
              </a:rPr>
              <a:t>汇报人：黄嵩</a:t>
            </a:r>
          </a:p>
        </p:txBody>
      </p:sp>
      <p:pic>
        <p:nvPicPr>
          <p:cNvPr id="6" name="图片 5" descr="5_4{@]`PCR3MIP}ELPZ7L2F">
            <a:extLst>
              <a:ext uri="{FF2B5EF4-FFF2-40B4-BE49-F238E27FC236}">
                <a16:creationId xmlns:a16="http://schemas.microsoft.com/office/drawing/2014/main" id="{86F57F22-7CC9-463C-AC12-5405815647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65405"/>
            <a:ext cx="1873188" cy="1827177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2E0585BA-B87E-4BC0-81C6-F0D71182120D}"/>
              </a:ext>
            </a:extLst>
          </p:cNvPr>
          <p:cNvSpPr txBox="1"/>
          <p:nvPr/>
        </p:nvSpPr>
        <p:spPr>
          <a:xfrm>
            <a:off x="1547862" y="2721113"/>
            <a:ext cx="66760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latin typeface="华文楷体" panose="02010600040101010101" pitchFamily="2" charset="-122"/>
                <a:ea typeface="华文楷体" panose="02010600040101010101" pitchFamily="2" charset="-122"/>
              </a:rPr>
              <a:t>B</a:t>
            </a:r>
            <a:r>
              <a:rPr lang="zh-CN" altLang="en-US" sz="4000" dirty="0">
                <a:latin typeface="华文楷体" panose="02010600040101010101" pitchFamily="2" charset="-122"/>
                <a:ea typeface="华文楷体" panose="02010600040101010101" pitchFamily="2" charset="-122"/>
              </a:rPr>
              <a:t>站用户评论大数据分析平台</a:t>
            </a:r>
            <a:endParaRPr lang="en-US" altLang="zh-CN" sz="40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4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8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9" grpId="0"/>
      <p:bldP spid="9" grpId="1"/>
      <p:bldP spid="3" grpId="0"/>
      <p:bldP spid="3" grpId="1"/>
      <p:bldP spid="8" grpId="0"/>
      <p:bldP spid="8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478507" y="1293126"/>
            <a:ext cx="10713493" cy="4271749"/>
          </a:xfrm>
          <a:prstGeom prst="rect">
            <a:avLst/>
          </a:prstGeom>
          <a:solidFill>
            <a:srgbClr val="EDE9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244"/>
          <a:stretch>
            <a:fillRect/>
          </a:stretch>
        </p:blipFill>
        <p:spPr>
          <a:xfrm>
            <a:off x="442535" y="11657"/>
            <a:ext cx="2554326" cy="6857999"/>
          </a:xfrm>
          <a:custGeom>
            <a:avLst/>
            <a:gdLst>
              <a:gd name="connsiteX0" fmla="*/ 0 w 2267123"/>
              <a:gd name="connsiteY0" fmla="*/ 0 h 6086901"/>
              <a:gd name="connsiteX1" fmla="*/ 2267123 w 2267123"/>
              <a:gd name="connsiteY1" fmla="*/ 0 h 6086901"/>
              <a:gd name="connsiteX2" fmla="*/ 2267123 w 2267123"/>
              <a:gd name="connsiteY2" fmla="*/ 6086901 h 6086901"/>
              <a:gd name="connsiteX3" fmla="*/ 0 w 2267123"/>
              <a:gd name="connsiteY3" fmla="*/ 6086901 h 6086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67123" h="6086901">
                <a:moveTo>
                  <a:pt x="0" y="0"/>
                </a:moveTo>
                <a:lnTo>
                  <a:pt x="2267123" y="0"/>
                </a:lnTo>
                <a:lnTo>
                  <a:pt x="2267123" y="6086901"/>
                </a:lnTo>
                <a:lnTo>
                  <a:pt x="0" y="6086901"/>
                </a:lnTo>
                <a:close/>
              </a:path>
            </a:pathLst>
          </a:custGeom>
        </p:spPr>
      </p:pic>
      <p:grpSp>
        <p:nvGrpSpPr>
          <p:cNvPr id="20" name="组合 19"/>
          <p:cNvGrpSpPr/>
          <p:nvPr/>
        </p:nvGrpSpPr>
        <p:grpSpPr>
          <a:xfrm>
            <a:off x="7877033" y="2180597"/>
            <a:ext cx="4314967" cy="2223654"/>
            <a:chOff x="7877033" y="2321003"/>
            <a:chExt cx="4314967" cy="2223654"/>
          </a:xfrm>
        </p:grpSpPr>
        <p:sp>
          <p:nvSpPr>
            <p:cNvPr id="8" name="文本框 7"/>
            <p:cNvSpPr txBox="1"/>
            <p:nvPr/>
          </p:nvSpPr>
          <p:spPr>
            <a:xfrm>
              <a:off x="8684525" y="2321003"/>
              <a:ext cx="3507475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6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Part 03</a:t>
              </a:r>
              <a:endParaRPr lang="zh-CN" altLang="en-US" sz="66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  <p:cxnSp>
          <p:nvCxnSpPr>
            <p:cNvPr id="15" name="直接连接符 14"/>
            <p:cNvCxnSpPr/>
            <p:nvPr/>
          </p:nvCxnSpPr>
          <p:spPr>
            <a:xfrm>
              <a:off x="11464119" y="3405114"/>
              <a:ext cx="552735" cy="0"/>
            </a:xfrm>
            <a:prstGeom prst="line">
              <a:avLst/>
            </a:prstGeom>
            <a:ln w="12700">
              <a:solidFill>
                <a:srgbClr val="6B8F2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文本框 17"/>
            <p:cNvSpPr txBox="1"/>
            <p:nvPr/>
          </p:nvSpPr>
          <p:spPr>
            <a:xfrm>
              <a:off x="7970293" y="3527440"/>
              <a:ext cx="422170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z="3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项目亮点</a:t>
              </a: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7877033" y="4208411"/>
              <a:ext cx="4314967" cy="3362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20000"/>
                </a:lnSpc>
              </a:pPr>
              <a:endPara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9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53855" y="2124084"/>
            <a:ext cx="1806391" cy="4653438"/>
          </a:xfrm>
          <a:prstGeom prst="rect">
            <a:avLst/>
          </a:prstGeom>
          <a:blipFill dpi="0" rotWithShape="1">
            <a:blip r:embed="rId2">
              <a:alphaModFix amt="3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2" name="组合 21"/>
          <p:cNvGrpSpPr/>
          <p:nvPr/>
        </p:nvGrpSpPr>
        <p:grpSpPr>
          <a:xfrm>
            <a:off x="149789" y="177419"/>
            <a:ext cx="3807726" cy="693958"/>
            <a:chOff x="257033" y="218362"/>
            <a:chExt cx="3807726" cy="693958"/>
          </a:xfrm>
        </p:grpSpPr>
        <p:sp>
          <p:nvSpPr>
            <p:cNvPr id="5" name="文本框 4"/>
            <p:cNvSpPr txBox="1"/>
            <p:nvPr/>
          </p:nvSpPr>
          <p:spPr>
            <a:xfrm>
              <a:off x="257033" y="218362"/>
              <a:ext cx="380772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项目亮点</a:t>
              </a:r>
            </a:p>
          </p:txBody>
        </p:sp>
        <p:cxnSp>
          <p:nvCxnSpPr>
            <p:cNvPr id="17" name="直接连接符 16"/>
            <p:cNvCxnSpPr/>
            <p:nvPr/>
          </p:nvCxnSpPr>
          <p:spPr>
            <a:xfrm>
              <a:off x="354505" y="912320"/>
              <a:ext cx="559558" cy="0"/>
            </a:xfrm>
            <a:prstGeom prst="line">
              <a:avLst/>
            </a:prstGeom>
            <a:ln w="12700">
              <a:solidFill>
                <a:srgbClr val="6B8F2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组合 14"/>
          <p:cNvGrpSpPr/>
          <p:nvPr/>
        </p:nvGrpSpPr>
        <p:grpSpPr>
          <a:xfrm>
            <a:off x="4465008" y="1407578"/>
            <a:ext cx="2634019" cy="4803520"/>
            <a:chOff x="4792846" y="1924334"/>
            <a:chExt cx="2634019" cy="4803520"/>
          </a:xfrm>
        </p:grpSpPr>
        <p:sp>
          <p:nvSpPr>
            <p:cNvPr id="7" name="泪滴形 6"/>
            <p:cNvSpPr/>
            <p:nvPr/>
          </p:nvSpPr>
          <p:spPr>
            <a:xfrm rot="8100000">
              <a:off x="5379493" y="1924334"/>
              <a:ext cx="1433015" cy="1433015"/>
            </a:xfrm>
            <a:prstGeom prst="teardrop">
              <a:avLst/>
            </a:prstGeom>
            <a:noFill/>
            <a:ln>
              <a:solidFill>
                <a:srgbClr val="6B8F2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5611504" y="2348453"/>
              <a:ext cx="96899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02</a:t>
              </a:r>
              <a:endParaRPr lang="zh-CN" altLang="en-US" sz="3200" dirty="0"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4792846" y="4583997"/>
              <a:ext cx="2634019" cy="21438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600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        项目的应用场景为对</a:t>
              </a:r>
              <a:r>
                <a:rPr lang="en-US" altLang="zh-CN" sz="1600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B</a:t>
              </a:r>
              <a:r>
                <a:rPr lang="zh-CN" altLang="en-US" sz="1600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站用户评论进行分析，情感分析产生饼状图，热词分析生成词云图，分别统计每日的评论数生成时间序列图，让用户快速获得用户评论数据画像</a:t>
              </a: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5345374" y="3974934"/>
              <a:ext cx="162359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B</a:t>
              </a:r>
              <a:r>
                <a:rPr lang="zh-CN" altLang="en-US" sz="2000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站评论分析</a:t>
              </a: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8204382" y="1418306"/>
            <a:ext cx="2606309" cy="4212589"/>
            <a:chOff x="4792846" y="1924334"/>
            <a:chExt cx="2606309" cy="4212589"/>
          </a:xfrm>
        </p:grpSpPr>
        <p:sp>
          <p:nvSpPr>
            <p:cNvPr id="19" name="泪滴形 18"/>
            <p:cNvSpPr/>
            <p:nvPr/>
          </p:nvSpPr>
          <p:spPr>
            <a:xfrm rot="8100000">
              <a:off x="5379493" y="1924334"/>
              <a:ext cx="1433015" cy="1433015"/>
            </a:xfrm>
            <a:prstGeom prst="teardrop">
              <a:avLst/>
            </a:prstGeom>
            <a:noFill/>
            <a:ln>
              <a:solidFill>
                <a:srgbClr val="6B8F2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5611504" y="2348453"/>
              <a:ext cx="96899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03</a:t>
              </a:r>
              <a:endParaRPr lang="zh-CN" altLang="en-US" sz="3200" dirty="0"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4792846" y="4583997"/>
              <a:ext cx="2606309" cy="15529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600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       项目最终的展示将在</a:t>
              </a:r>
              <a:r>
                <a:rPr lang="en-US" altLang="zh-CN" sz="1600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web</a:t>
              </a:r>
              <a:r>
                <a:rPr lang="zh-CN" altLang="en-US" sz="1600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页面上，</a:t>
              </a:r>
              <a:r>
                <a:rPr lang="en-US" altLang="zh-CN" sz="1600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web</a:t>
              </a:r>
              <a:r>
                <a:rPr lang="zh-CN" altLang="en-US" sz="1600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页面设计采用大屏显示模式，数据展示更加简洁，能让用户快速获取需要的数据信息。</a:t>
              </a: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5345374" y="3974934"/>
              <a:ext cx="170112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Web</a:t>
              </a:r>
              <a:r>
                <a:rPr lang="zh-CN" altLang="en-US" sz="2000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大屏显示</a:t>
              </a: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1015489" y="1463273"/>
            <a:ext cx="2606309" cy="4831259"/>
            <a:chOff x="4792842" y="1924334"/>
            <a:chExt cx="2606309" cy="4831259"/>
          </a:xfrm>
        </p:grpSpPr>
        <p:sp>
          <p:nvSpPr>
            <p:cNvPr id="25" name="泪滴形 24"/>
            <p:cNvSpPr/>
            <p:nvPr/>
          </p:nvSpPr>
          <p:spPr>
            <a:xfrm rot="8100000">
              <a:off x="5379493" y="1924334"/>
              <a:ext cx="1433015" cy="1433015"/>
            </a:xfrm>
            <a:prstGeom prst="teardrop">
              <a:avLst/>
            </a:prstGeom>
            <a:noFill/>
            <a:ln>
              <a:solidFill>
                <a:srgbClr val="6B8F2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5611504" y="2348453"/>
              <a:ext cx="96899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01</a:t>
              </a:r>
              <a:endParaRPr lang="zh-CN" altLang="en-US" sz="3200" dirty="0"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4792842" y="4611736"/>
              <a:ext cx="2606309" cy="21438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600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       通过大数据集群，项目可以处理普通</a:t>
              </a:r>
              <a:r>
                <a:rPr lang="en-US" altLang="zh-CN" sz="1600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PC</a:t>
              </a:r>
              <a:r>
                <a:rPr lang="zh-CN" altLang="en-US" sz="1600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机无法处理的海量数据量，目前部署在三台</a:t>
              </a:r>
              <a:r>
                <a:rPr lang="en-US" altLang="zh-CN" sz="1600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1G</a:t>
              </a:r>
              <a:r>
                <a:rPr lang="zh-CN" altLang="en-US" sz="1600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内存的虚拟机上的大数据集群能力较弱，如果有高性能集群，效率将有很大提升。</a:t>
              </a: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5345371" y="3875024"/>
              <a:ext cx="150125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大数据集群驱动</a:t>
              </a: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478507" y="1293126"/>
            <a:ext cx="10713493" cy="4271749"/>
          </a:xfrm>
          <a:prstGeom prst="rect">
            <a:avLst/>
          </a:prstGeom>
          <a:solidFill>
            <a:srgbClr val="EDE9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244"/>
          <a:stretch>
            <a:fillRect/>
          </a:stretch>
        </p:blipFill>
        <p:spPr>
          <a:xfrm>
            <a:off x="442535" y="11657"/>
            <a:ext cx="2554326" cy="6857999"/>
          </a:xfrm>
          <a:custGeom>
            <a:avLst/>
            <a:gdLst>
              <a:gd name="connsiteX0" fmla="*/ 0 w 2267123"/>
              <a:gd name="connsiteY0" fmla="*/ 0 h 6086901"/>
              <a:gd name="connsiteX1" fmla="*/ 2267123 w 2267123"/>
              <a:gd name="connsiteY1" fmla="*/ 0 h 6086901"/>
              <a:gd name="connsiteX2" fmla="*/ 2267123 w 2267123"/>
              <a:gd name="connsiteY2" fmla="*/ 6086901 h 6086901"/>
              <a:gd name="connsiteX3" fmla="*/ 0 w 2267123"/>
              <a:gd name="connsiteY3" fmla="*/ 6086901 h 6086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67123" h="6086901">
                <a:moveTo>
                  <a:pt x="0" y="0"/>
                </a:moveTo>
                <a:lnTo>
                  <a:pt x="2267123" y="0"/>
                </a:lnTo>
                <a:lnTo>
                  <a:pt x="2267123" y="6086901"/>
                </a:lnTo>
                <a:lnTo>
                  <a:pt x="0" y="6086901"/>
                </a:lnTo>
                <a:close/>
              </a:path>
            </a:pathLst>
          </a:custGeom>
        </p:spPr>
      </p:pic>
      <p:grpSp>
        <p:nvGrpSpPr>
          <p:cNvPr id="20" name="组合 19"/>
          <p:cNvGrpSpPr/>
          <p:nvPr/>
        </p:nvGrpSpPr>
        <p:grpSpPr>
          <a:xfrm>
            <a:off x="6995795" y="2170430"/>
            <a:ext cx="5196205" cy="2223712"/>
            <a:chOff x="7877033" y="2321003"/>
            <a:chExt cx="4314967" cy="2223654"/>
          </a:xfrm>
        </p:grpSpPr>
        <p:sp>
          <p:nvSpPr>
            <p:cNvPr id="8" name="文本框 7"/>
            <p:cNvSpPr txBox="1"/>
            <p:nvPr/>
          </p:nvSpPr>
          <p:spPr>
            <a:xfrm>
              <a:off x="8684525" y="2321003"/>
              <a:ext cx="3507475" cy="1106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6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Part 04</a:t>
              </a:r>
              <a:endParaRPr lang="zh-CN" altLang="en-US" sz="66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  <p:cxnSp>
          <p:nvCxnSpPr>
            <p:cNvPr id="15" name="直接连接符 14"/>
            <p:cNvCxnSpPr/>
            <p:nvPr/>
          </p:nvCxnSpPr>
          <p:spPr>
            <a:xfrm>
              <a:off x="11464119" y="3405114"/>
              <a:ext cx="552735" cy="0"/>
            </a:xfrm>
            <a:prstGeom prst="line">
              <a:avLst/>
            </a:prstGeom>
            <a:ln w="12700">
              <a:solidFill>
                <a:srgbClr val="6B8F2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文本框 17"/>
            <p:cNvSpPr txBox="1"/>
            <p:nvPr/>
          </p:nvSpPr>
          <p:spPr>
            <a:xfrm>
              <a:off x="7970293" y="3527440"/>
              <a:ext cx="4221707" cy="6451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z="3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功能介绍</a:t>
              </a: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7877033" y="4208411"/>
              <a:ext cx="4314967" cy="3362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20000"/>
                </a:lnSpc>
              </a:pPr>
              <a:endPara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9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54504" y="2204562"/>
            <a:ext cx="1806391" cy="4653438"/>
          </a:xfrm>
          <a:prstGeom prst="rect">
            <a:avLst/>
          </a:prstGeom>
          <a:blipFill dpi="0" rotWithShape="1">
            <a:blip r:embed="rId2">
              <a:alphaModFix amt="3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2" name="组合 21"/>
          <p:cNvGrpSpPr/>
          <p:nvPr/>
        </p:nvGrpSpPr>
        <p:grpSpPr>
          <a:xfrm>
            <a:off x="149789" y="177419"/>
            <a:ext cx="3807726" cy="693958"/>
            <a:chOff x="257033" y="218362"/>
            <a:chExt cx="3807726" cy="693958"/>
          </a:xfrm>
        </p:grpSpPr>
        <p:sp>
          <p:nvSpPr>
            <p:cNvPr id="5" name="文本框 4"/>
            <p:cNvSpPr txBox="1"/>
            <p:nvPr/>
          </p:nvSpPr>
          <p:spPr>
            <a:xfrm>
              <a:off x="257033" y="218362"/>
              <a:ext cx="380772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用户登录</a:t>
              </a:r>
            </a:p>
          </p:txBody>
        </p:sp>
        <p:cxnSp>
          <p:nvCxnSpPr>
            <p:cNvPr id="17" name="直接连接符 16"/>
            <p:cNvCxnSpPr/>
            <p:nvPr/>
          </p:nvCxnSpPr>
          <p:spPr>
            <a:xfrm>
              <a:off x="354505" y="912320"/>
              <a:ext cx="559558" cy="0"/>
            </a:xfrm>
            <a:prstGeom prst="line">
              <a:avLst/>
            </a:prstGeom>
            <a:ln w="12700">
              <a:solidFill>
                <a:srgbClr val="6B8F2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组合 6"/>
          <p:cNvGrpSpPr/>
          <p:nvPr/>
        </p:nvGrpSpPr>
        <p:grpSpPr>
          <a:xfrm>
            <a:off x="1098212" y="1223791"/>
            <a:ext cx="3939653" cy="4858603"/>
            <a:chOff x="5693391" y="1467584"/>
            <a:chExt cx="3939653" cy="4858603"/>
          </a:xfrm>
        </p:grpSpPr>
        <p:sp>
          <p:nvSpPr>
            <p:cNvPr id="8" name="半闭框 7"/>
            <p:cNvSpPr/>
            <p:nvPr/>
          </p:nvSpPr>
          <p:spPr>
            <a:xfrm>
              <a:off x="5693391" y="1467584"/>
              <a:ext cx="1351129" cy="1351129"/>
            </a:xfrm>
            <a:prstGeom prst="halfFrame">
              <a:avLst>
                <a:gd name="adj1" fmla="val 7092"/>
                <a:gd name="adj2" fmla="val 7801"/>
              </a:avLst>
            </a:prstGeom>
            <a:solidFill>
              <a:srgbClr val="6B8F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" name="半闭框 8"/>
            <p:cNvSpPr/>
            <p:nvPr/>
          </p:nvSpPr>
          <p:spPr>
            <a:xfrm rot="10800000">
              <a:off x="8281915" y="4975058"/>
              <a:ext cx="1351129" cy="1351129"/>
            </a:xfrm>
            <a:prstGeom prst="halfFrame">
              <a:avLst>
                <a:gd name="adj1" fmla="val 7092"/>
                <a:gd name="adj2" fmla="val 7801"/>
              </a:avLst>
            </a:prstGeom>
            <a:solidFill>
              <a:srgbClr val="6B8F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1397534" y="2713523"/>
            <a:ext cx="3335094" cy="1918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        Web</a:t>
            </a: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的登录页面如图</a:t>
            </a:r>
            <a:r>
              <a:rPr lang="en-US" altLang="zh-CN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4-1</a:t>
            </a: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所示，通过与数据库进行交互，用户输入正确的账号密码后即可安全登录进入到主页，查看内容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。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7628967" y="5203857"/>
            <a:ext cx="2742712" cy="405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图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4-1         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用户登录界面</a:t>
            </a:r>
          </a:p>
        </p:txBody>
      </p:sp>
      <p:pic>
        <p:nvPicPr>
          <p:cNvPr id="2" name="图片 1" descr="3ZCIUGF3)1%})9LN]DAYXB1"/>
          <p:cNvPicPr>
            <a:picLocks noChangeAspect="1"/>
          </p:cNvPicPr>
          <p:nvPr/>
        </p:nvPicPr>
        <p:blipFill rotWithShape="1">
          <a:blip r:embed="rId3" cstate="print"/>
          <a:stretch>
            <a:fillRect/>
          </a:stretch>
        </p:blipFill>
        <p:spPr>
          <a:xfrm>
            <a:off x="5992495" y="1223645"/>
            <a:ext cx="5770880" cy="358013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9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54504" y="2204562"/>
            <a:ext cx="1806391" cy="4653438"/>
          </a:xfrm>
          <a:prstGeom prst="rect">
            <a:avLst/>
          </a:prstGeom>
          <a:blipFill dpi="0" rotWithShape="1">
            <a:blip r:embed="rId2">
              <a:alphaModFix amt="3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2" name="组合 21"/>
          <p:cNvGrpSpPr/>
          <p:nvPr/>
        </p:nvGrpSpPr>
        <p:grpSpPr>
          <a:xfrm>
            <a:off x="292029" y="197104"/>
            <a:ext cx="3807726" cy="693958"/>
            <a:chOff x="257033" y="218362"/>
            <a:chExt cx="3807726" cy="693958"/>
          </a:xfrm>
        </p:grpSpPr>
        <p:sp>
          <p:nvSpPr>
            <p:cNvPr id="5" name="文本框 4"/>
            <p:cNvSpPr txBox="1"/>
            <p:nvPr/>
          </p:nvSpPr>
          <p:spPr>
            <a:xfrm>
              <a:off x="257033" y="218362"/>
              <a:ext cx="3807726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总体预览</a:t>
              </a:r>
            </a:p>
          </p:txBody>
        </p:sp>
        <p:cxnSp>
          <p:nvCxnSpPr>
            <p:cNvPr id="17" name="直接连接符 16"/>
            <p:cNvCxnSpPr/>
            <p:nvPr/>
          </p:nvCxnSpPr>
          <p:spPr>
            <a:xfrm>
              <a:off x="354505" y="912320"/>
              <a:ext cx="559558" cy="0"/>
            </a:xfrm>
            <a:prstGeom prst="line">
              <a:avLst/>
            </a:prstGeom>
            <a:ln w="12700">
              <a:solidFill>
                <a:srgbClr val="6B8F2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文本框 10"/>
          <p:cNvSpPr txBox="1"/>
          <p:nvPr/>
        </p:nvSpPr>
        <p:spPr>
          <a:xfrm>
            <a:off x="7628967" y="5203857"/>
            <a:ext cx="2742712" cy="405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图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4-1         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用户登录界面</a:t>
            </a:r>
          </a:p>
        </p:txBody>
      </p:sp>
      <p:pic>
        <p:nvPicPr>
          <p:cNvPr id="4" name="图片 3" descr="A~AHE[]D%%GGV2D_FSH`GWR"/>
          <p:cNvPicPr>
            <a:picLocks noChangeAspect="1"/>
          </p:cNvPicPr>
          <p:nvPr/>
        </p:nvPicPr>
        <p:blipFill rotWithShape="1">
          <a:blip r:embed="rId3" cstate="print"/>
          <a:stretch>
            <a:fillRect/>
          </a:stretch>
        </p:blipFill>
        <p:spPr>
          <a:xfrm>
            <a:off x="1303655" y="1125855"/>
            <a:ext cx="9970135" cy="498030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3" name="文本框 12"/>
          <p:cNvSpPr txBox="1"/>
          <p:nvPr/>
        </p:nvSpPr>
        <p:spPr>
          <a:xfrm>
            <a:off x="4469883" y="6222282"/>
            <a:ext cx="2958170" cy="423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图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4-2         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总体预览图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9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54505" y="2236459"/>
            <a:ext cx="1806391" cy="4653438"/>
          </a:xfrm>
          <a:prstGeom prst="rect">
            <a:avLst/>
          </a:prstGeom>
          <a:blipFill dpi="0" rotWithShape="1">
            <a:blip r:embed="rId2">
              <a:alphaModFix amt="3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2" name="组合 21"/>
          <p:cNvGrpSpPr/>
          <p:nvPr/>
        </p:nvGrpSpPr>
        <p:grpSpPr>
          <a:xfrm>
            <a:off x="149789" y="177419"/>
            <a:ext cx="3807726" cy="693958"/>
            <a:chOff x="257033" y="218362"/>
            <a:chExt cx="3807726" cy="693958"/>
          </a:xfrm>
        </p:grpSpPr>
        <p:sp>
          <p:nvSpPr>
            <p:cNvPr id="5" name="文本框 4"/>
            <p:cNvSpPr txBox="1"/>
            <p:nvPr/>
          </p:nvSpPr>
          <p:spPr>
            <a:xfrm>
              <a:off x="257033" y="218362"/>
              <a:ext cx="380772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情感分析</a:t>
              </a:r>
            </a:p>
          </p:txBody>
        </p:sp>
        <p:cxnSp>
          <p:nvCxnSpPr>
            <p:cNvPr id="17" name="直接连接符 16"/>
            <p:cNvCxnSpPr/>
            <p:nvPr/>
          </p:nvCxnSpPr>
          <p:spPr>
            <a:xfrm>
              <a:off x="354505" y="912320"/>
              <a:ext cx="559558" cy="0"/>
            </a:xfrm>
            <a:prstGeom prst="line">
              <a:avLst/>
            </a:prstGeom>
            <a:ln w="12700">
              <a:solidFill>
                <a:srgbClr val="6B8F2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组合 6"/>
          <p:cNvGrpSpPr/>
          <p:nvPr/>
        </p:nvGrpSpPr>
        <p:grpSpPr>
          <a:xfrm>
            <a:off x="1098212" y="1223791"/>
            <a:ext cx="3939653" cy="4858603"/>
            <a:chOff x="5693391" y="1467584"/>
            <a:chExt cx="3939653" cy="4858603"/>
          </a:xfrm>
        </p:grpSpPr>
        <p:sp>
          <p:nvSpPr>
            <p:cNvPr id="8" name="半闭框 7"/>
            <p:cNvSpPr/>
            <p:nvPr/>
          </p:nvSpPr>
          <p:spPr>
            <a:xfrm>
              <a:off x="5693391" y="1467584"/>
              <a:ext cx="1351129" cy="1351129"/>
            </a:xfrm>
            <a:prstGeom prst="halfFrame">
              <a:avLst>
                <a:gd name="adj1" fmla="val 7092"/>
                <a:gd name="adj2" fmla="val 7801"/>
              </a:avLst>
            </a:prstGeom>
            <a:solidFill>
              <a:srgbClr val="6B8F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" name="半闭框 8"/>
            <p:cNvSpPr/>
            <p:nvPr/>
          </p:nvSpPr>
          <p:spPr>
            <a:xfrm rot="10800000">
              <a:off x="8281915" y="4975058"/>
              <a:ext cx="1351129" cy="1351129"/>
            </a:xfrm>
            <a:prstGeom prst="halfFrame">
              <a:avLst>
                <a:gd name="adj1" fmla="val 7092"/>
                <a:gd name="adj2" fmla="val 7801"/>
              </a:avLst>
            </a:prstGeom>
            <a:solidFill>
              <a:srgbClr val="6B8F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1579422" y="1663068"/>
            <a:ext cx="3013919" cy="4503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        Web</a:t>
            </a: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主页的情感分析饼状图如图</a:t>
            </a:r>
            <a:r>
              <a:rPr lang="en-US" altLang="zh-CN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4-2</a:t>
            </a: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所示，情感分析结果来自对某个视频评论的数据集合进行分析，按照评论的情感分类得出的数据，情感分类分为三种积极的、消极的、平和的，根据这个饼状图我们可以简明地知道这个视频是否获得观众认可，从而对视频有一个简要的认识。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7654408" y="5298992"/>
            <a:ext cx="2958170" cy="423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图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4-3        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情感分析饼状图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EE68F96-F9C9-4161-9E29-CDEDC3CB01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3762" y="1135463"/>
            <a:ext cx="6034558" cy="3807903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9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54505" y="2204562"/>
            <a:ext cx="1806391" cy="4653438"/>
          </a:xfrm>
          <a:prstGeom prst="rect">
            <a:avLst/>
          </a:prstGeom>
          <a:blipFill dpi="0" rotWithShape="1">
            <a:blip r:embed="rId2">
              <a:alphaModFix amt="3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2" name="组合 21"/>
          <p:cNvGrpSpPr/>
          <p:nvPr/>
        </p:nvGrpSpPr>
        <p:grpSpPr>
          <a:xfrm>
            <a:off x="149789" y="177419"/>
            <a:ext cx="3807726" cy="693958"/>
            <a:chOff x="257033" y="218362"/>
            <a:chExt cx="3807726" cy="693958"/>
          </a:xfrm>
        </p:grpSpPr>
        <p:sp>
          <p:nvSpPr>
            <p:cNvPr id="5" name="文本框 4"/>
            <p:cNvSpPr txBox="1"/>
            <p:nvPr/>
          </p:nvSpPr>
          <p:spPr>
            <a:xfrm>
              <a:off x="257033" y="218362"/>
              <a:ext cx="380772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评论点赞直观展示</a:t>
              </a:r>
            </a:p>
          </p:txBody>
        </p:sp>
        <p:cxnSp>
          <p:nvCxnSpPr>
            <p:cNvPr id="17" name="直接连接符 16"/>
            <p:cNvCxnSpPr/>
            <p:nvPr/>
          </p:nvCxnSpPr>
          <p:spPr>
            <a:xfrm>
              <a:off x="354505" y="912320"/>
              <a:ext cx="559558" cy="0"/>
            </a:xfrm>
            <a:prstGeom prst="line">
              <a:avLst/>
            </a:prstGeom>
            <a:ln w="12700">
              <a:solidFill>
                <a:srgbClr val="6B8F2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组合 6"/>
          <p:cNvGrpSpPr/>
          <p:nvPr/>
        </p:nvGrpSpPr>
        <p:grpSpPr>
          <a:xfrm>
            <a:off x="1098212" y="1223791"/>
            <a:ext cx="3939653" cy="4858603"/>
            <a:chOff x="5693391" y="1467584"/>
            <a:chExt cx="3939653" cy="4858603"/>
          </a:xfrm>
        </p:grpSpPr>
        <p:sp>
          <p:nvSpPr>
            <p:cNvPr id="8" name="半闭框 7"/>
            <p:cNvSpPr/>
            <p:nvPr/>
          </p:nvSpPr>
          <p:spPr>
            <a:xfrm>
              <a:off x="5693391" y="1467584"/>
              <a:ext cx="1351129" cy="1351129"/>
            </a:xfrm>
            <a:prstGeom prst="halfFrame">
              <a:avLst>
                <a:gd name="adj1" fmla="val 7092"/>
                <a:gd name="adj2" fmla="val 7801"/>
              </a:avLst>
            </a:prstGeom>
            <a:solidFill>
              <a:srgbClr val="6B8F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" name="半闭框 8"/>
            <p:cNvSpPr/>
            <p:nvPr/>
          </p:nvSpPr>
          <p:spPr>
            <a:xfrm rot="10800000">
              <a:off x="8281915" y="4975058"/>
              <a:ext cx="1351129" cy="1351129"/>
            </a:xfrm>
            <a:prstGeom prst="halfFrame">
              <a:avLst>
                <a:gd name="adj1" fmla="val 7092"/>
                <a:gd name="adj2" fmla="val 7801"/>
              </a:avLst>
            </a:prstGeom>
            <a:solidFill>
              <a:srgbClr val="6B8F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1667270" y="1742965"/>
            <a:ext cx="2983612" cy="3395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       Web</a:t>
            </a: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主页的评论点赞图和用户获赞排名表格如图</a:t>
            </a:r>
            <a:r>
              <a:rPr lang="en-US" altLang="zh-CN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4-3</a:t>
            </a: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、表</a:t>
            </a:r>
            <a:r>
              <a:rPr lang="en-US" altLang="zh-CN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4-4</a:t>
            </a: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所示，将评论点赞以图表的形式展示出来，可以直观地查看被评论和点赞最多的用户。将最多点赞评论筛选出来，以便用户查看优质评论和用户。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7541120" y="2913988"/>
            <a:ext cx="2742712" cy="423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图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4-4         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评论点赞图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7562493" y="6082394"/>
            <a:ext cx="2742712" cy="423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图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4-5      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用户获赞排名表</a:t>
            </a:r>
          </a:p>
        </p:txBody>
      </p:sp>
      <p:cxnSp>
        <p:nvCxnSpPr>
          <p:cNvPr id="21" name="直接连接符 20"/>
          <p:cNvCxnSpPr/>
          <p:nvPr/>
        </p:nvCxnSpPr>
        <p:spPr>
          <a:xfrm flipV="1">
            <a:off x="5035826" y="3386458"/>
            <a:ext cx="7156174" cy="1"/>
          </a:xfrm>
          <a:prstGeom prst="line">
            <a:avLst/>
          </a:prstGeom>
          <a:ln>
            <a:solidFill>
              <a:srgbClr val="6B8F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" name="图片 101"/>
          <p:cNvPicPr/>
          <p:nvPr/>
        </p:nvPicPr>
        <p:blipFill>
          <a:blip r:embed="rId3"/>
          <a:stretch>
            <a:fillRect/>
          </a:stretch>
        </p:blipFill>
        <p:spPr>
          <a:xfrm>
            <a:off x="6353810" y="3463925"/>
            <a:ext cx="4816475" cy="254127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131FD9EA-0FF5-4947-A561-51456530AA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4702" y="72497"/>
            <a:ext cx="4678210" cy="2802758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9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54505" y="2204562"/>
            <a:ext cx="1806391" cy="4653438"/>
          </a:xfrm>
          <a:prstGeom prst="rect">
            <a:avLst/>
          </a:prstGeom>
          <a:blipFill dpi="0" rotWithShape="1">
            <a:blip r:embed="rId2">
              <a:alphaModFix amt="3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2" name="组合 21"/>
          <p:cNvGrpSpPr/>
          <p:nvPr/>
        </p:nvGrpSpPr>
        <p:grpSpPr>
          <a:xfrm>
            <a:off x="149789" y="177419"/>
            <a:ext cx="3807726" cy="693958"/>
            <a:chOff x="257033" y="218362"/>
            <a:chExt cx="3807726" cy="693958"/>
          </a:xfrm>
        </p:grpSpPr>
        <p:sp>
          <p:nvSpPr>
            <p:cNvPr id="5" name="文本框 4"/>
            <p:cNvSpPr txBox="1"/>
            <p:nvPr/>
          </p:nvSpPr>
          <p:spPr>
            <a:xfrm>
              <a:off x="257033" y="218362"/>
              <a:ext cx="380772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评论滚动展示</a:t>
              </a:r>
            </a:p>
          </p:txBody>
        </p:sp>
        <p:cxnSp>
          <p:nvCxnSpPr>
            <p:cNvPr id="17" name="直接连接符 16"/>
            <p:cNvCxnSpPr/>
            <p:nvPr/>
          </p:nvCxnSpPr>
          <p:spPr>
            <a:xfrm>
              <a:off x="354505" y="912320"/>
              <a:ext cx="559558" cy="0"/>
            </a:xfrm>
            <a:prstGeom prst="line">
              <a:avLst/>
            </a:prstGeom>
            <a:ln w="12700">
              <a:solidFill>
                <a:srgbClr val="6B8F2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组合 6"/>
          <p:cNvGrpSpPr/>
          <p:nvPr/>
        </p:nvGrpSpPr>
        <p:grpSpPr>
          <a:xfrm>
            <a:off x="1098212" y="1223791"/>
            <a:ext cx="3939653" cy="4858603"/>
            <a:chOff x="5693391" y="1467584"/>
            <a:chExt cx="3939653" cy="4858603"/>
          </a:xfrm>
        </p:grpSpPr>
        <p:sp>
          <p:nvSpPr>
            <p:cNvPr id="8" name="半闭框 7"/>
            <p:cNvSpPr/>
            <p:nvPr/>
          </p:nvSpPr>
          <p:spPr>
            <a:xfrm>
              <a:off x="5693391" y="1467584"/>
              <a:ext cx="1351129" cy="1351129"/>
            </a:xfrm>
            <a:prstGeom prst="halfFrame">
              <a:avLst>
                <a:gd name="adj1" fmla="val 7092"/>
                <a:gd name="adj2" fmla="val 7801"/>
              </a:avLst>
            </a:prstGeom>
            <a:solidFill>
              <a:srgbClr val="6B8F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" name="半闭框 8"/>
            <p:cNvSpPr/>
            <p:nvPr/>
          </p:nvSpPr>
          <p:spPr>
            <a:xfrm rot="10800000">
              <a:off x="8281915" y="4975058"/>
              <a:ext cx="1351129" cy="1351129"/>
            </a:xfrm>
            <a:prstGeom prst="halfFrame">
              <a:avLst>
                <a:gd name="adj1" fmla="val 7092"/>
                <a:gd name="adj2" fmla="val 7801"/>
              </a:avLst>
            </a:prstGeom>
            <a:solidFill>
              <a:srgbClr val="6B8F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1773776" y="2285608"/>
            <a:ext cx="2887001" cy="27327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         Web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主页也展示了评论滚动效果图如图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4-5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所示，可以直观地显示视频评论的内容，用户不用点击即可浏览评论内容，可以短时间内让用户找到自己感兴趣的内容，更加直观便利。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7536939" y="5000885"/>
            <a:ext cx="2742712" cy="423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图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4-6        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评论滚动图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504C0AD-44B6-48AE-9604-B57049AB9B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3154" y="2140172"/>
            <a:ext cx="5572903" cy="2391109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9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54505" y="2204562"/>
            <a:ext cx="1806391" cy="4653438"/>
          </a:xfrm>
          <a:prstGeom prst="rect">
            <a:avLst/>
          </a:prstGeom>
          <a:blipFill dpi="0" rotWithShape="1">
            <a:blip r:embed="rId2">
              <a:alphaModFix amt="3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2" name="组合 21"/>
          <p:cNvGrpSpPr/>
          <p:nvPr/>
        </p:nvGrpSpPr>
        <p:grpSpPr>
          <a:xfrm>
            <a:off x="149789" y="177419"/>
            <a:ext cx="3807726" cy="693958"/>
            <a:chOff x="257033" y="218362"/>
            <a:chExt cx="3807726" cy="693958"/>
          </a:xfrm>
        </p:grpSpPr>
        <p:sp>
          <p:nvSpPr>
            <p:cNvPr id="5" name="文本框 4"/>
            <p:cNvSpPr txBox="1"/>
            <p:nvPr/>
          </p:nvSpPr>
          <p:spPr>
            <a:xfrm>
              <a:off x="257033" y="218362"/>
              <a:ext cx="380772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评论滚动展示</a:t>
              </a:r>
            </a:p>
          </p:txBody>
        </p:sp>
        <p:cxnSp>
          <p:nvCxnSpPr>
            <p:cNvPr id="17" name="直接连接符 16"/>
            <p:cNvCxnSpPr/>
            <p:nvPr/>
          </p:nvCxnSpPr>
          <p:spPr>
            <a:xfrm>
              <a:off x="354505" y="912320"/>
              <a:ext cx="559558" cy="0"/>
            </a:xfrm>
            <a:prstGeom prst="line">
              <a:avLst/>
            </a:prstGeom>
            <a:ln w="12700">
              <a:solidFill>
                <a:srgbClr val="6B8F2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组合 6"/>
          <p:cNvGrpSpPr/>
          <p:nvPr/>
        </p:nvGrpSpPr>
        <p:grpSpPr>
          <a:xfrm>
            <a:off x="1098212" y="1223791"/>
            <a:ext cx="3939653" cy="4858603"/>
            <a:chOff x="5693391" y="1467584"/>
            <a:chExt cx="3939653" cy="4858603"/>
          </a:xfrm>
        </p:grpSpPr>
        <p:sp>
          <p:nvSpPr>
            <p:cNvPr id="8" name="半闭框 7"/>
            <p:cNvSpPr/>
            <p:nvPr/>
          </p:nvSpPr>
          <p:spPr>
            <a:xfrm>
              <a:off x="5693391" y="1467584"/>
              <a:ext cx="1351129" cy="1351129"/>
            </a:xfrm>
            <a:prstGeom prst="halfFrame">
              <a:avLst>
                <a:gd name="adj1" fmla="val 7092"/>
                <a:gd name="adj2" fmla="val 7801"/>
              </a:avLst>
            </a:prstGeom>
            <a:solidFill>
              <a:srgbClr val="6B8F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" name="半闭框 8"/>
            <p:cNvSpPr/>
            <p:nvPr/>
          </p:nvSpPr>
          <p:spPr>
            <a:xfrm rot="10800000">
              <a:off x="8281915" y="4975058"/>
              <a:ext cx="1351129" cy="1351129"/>
            </a:xfrm>
            <a:prstGeom prst="halfFrame">
              <a:avLst>
                <a:gd name="adj1" fmla="val 7092"/>
                <a:gd name="adj2" fmla="val 7801"/>
              </a:avLst>
            </a:prstGeom>
            <a:solidFill>
              <a:srgbClr val="6B8F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1773776" y="2285608"/>
            <a:ext cx="3087591" cy="27327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         web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的词云模块显示了用户评论中出现次数最多的词，根据中文</a:t>
            </a:r>
            <a:r>
              <a:rPr lang="en-US" altLang="zh-CN" dirty="0" err="1">
                <a:latin typeface="华文楷体" panose="02010600040101010101" pitchFamily="2" charset="-122"/>
                <a:ea typeface="华文楷体" panose="02010600040101010101" pitchFamily="2" charset="-122"/>
              </a:rPr>
              <a:t>jieba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分词来进行分词，使用</a:t>
            </a:r>
            <a:r>
              <a:rPr lang="en-US" altLang="zh-CN" dirty="0" err="1">
                <a:latin typeface="华文楷体" panose="02010600040101010101" pitchFamily="2" charset="-122"/>
                <a:ea typeface="华文楷体" panose="02010600040101010101" pitchFamily="2" charset="-122"/>
              </a:rPr>
              <a:t>wordcloud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进行生成词云的操作，调用这两个库，轻松完成生成评论词云图的处理。评论词云图如图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4-7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所示。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7536939" y="5000885"/>
            <a:ext cx="2742712" cy="405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图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4-7       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评论词云图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E72B605-21D1-47B5-ADBB-67AD262CA2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1496" y="1744641"/>
            <a:ext cx="6095999" cy="3128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4502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1293126"/>
            <a:ext cx="10713493" cy="4271749"/>
          </a:xfrm>
          <a:prstGeom prst="rect">
            <a:avLst/>
          </a:prstGeom>
          <a:solidFill>
            <a:srgbClr val="EDE9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371"/>
          <a:stretch>
            <a:fillRect/>
          </a:stretch>
        </p:blipFill>
        <p:spPr>
          <a:xfrm>
            <a:off x="9409087" y="137455"/>
            <a:ext cx="2608809" cy="6720545"/>
          </a:xfrm>
          <a:custGeom>
            <a:avLst/>
            <a:gdLst>
              <a:gd name="connsiteX0" fmla="*/ 0 w 2355619"/>
              <a:gd name="connsiteY0" fmla="*/ 0 h 6068303"/>
              <a:gd name="connsiteX1" fmla="*/ 2355619 w 2355619"/>
              <a:gd name="connsiteY1" fmla="*/ 0 h 6068303"/>
              <a:gd name="connsiteX2" fmla="*/ 2355619 w 2355619"/>
              <a:gd name="connsiteY2" fmla="*/ 6068303 h 6068303"/>
              <a:gd name="connsiteX3" fmla="*/ 0 w 2355619"/>
              <a:gd name="connsiteY3" fmla="*/ 6068303 h 6068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55619" h="6068303">
                <a:moveTo>
                  <a:pt x="0" y="0"/>
                </a:moveTo>
                <a:lnTo>
                  <a:pt x="2355619" y="0"/>
                </a:lnTo>
                <a:lnTo>
                  <a:pt x="2355619" y="6068303"/>
                </a:lnTo>
                <a:lnTo>
                  <a:pt x="0" y="6068303"/>
                </a:lnTo>
                <a:close/>
              </a:path>
            </a:pathLst>
          </a:custGeom>
        </p:spPr>
      </p:pic>
      <p:grpSp>
        <p:nvGrpSpPr>
          <p:cNvPr id="11" name="组合 10"/>
          <p:cNvGrpSpPr/>
          <p:nvPr/>
        </p:nvGrpSpPr>
        <p:grpSpPr>
          <a:xfrm>
            <a:off x="3302758" y="2485083"/>
            <a:ext cx="4107976" cy="1614683"/>
            <a:chOff x="3302758" y="2146784"/>
            <a:chExt cx="4107976" cy="1614683"/>
          </a:xfrm>
        </p:grpSpPr>
        <p:sp>
          <p:nvSpPr>
            <p:cNvPr id="9" name="文本框 8"/>
            <p:cNvSpPr txBox="1"/>
            <p:nvPr/>
          </p:nvSpPr>
          <p:spPr>
            <a:xfrm>
              <a:off x="3302758" y="2146784"/>
              <a:ext cx="410797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7200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感</a:t>
              </a:r>
              <a:r>
                <a:rPr lang="en-US" altLang="zh-CN" sz="7200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·</a:t>
              </a:r>
              <a:r>
                <a:rPr lang="zh-CN" altLang="en-US" sz="7200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谢</a:t>
              </a: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3302758" y="3425221"/>
              <a:ext cx="4107976" cy="3362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感谢您地耐心倾听与提出的宝贵的意见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0" y="957050"/>
            <a:ext cx="12192000" cy="4943901"/>
          </a:xfrm>
          <a:prstGeom prst="rect">
            <a:avLst/>
          </a:prstGeom>
          <a:solidFill>
            <a:srgbClr val="EDE9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079" y="1550380"/>
            <a:ext cx="3516579" cy="350075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606006" y="2746947"/>
            <a:ext cx="211540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6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目录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6695279" y="1551940"/>
            <a:ext cx="4170366" cy="3578844"/>
            <a:chOff x="5338333" y="1628663"/>
            <a:chExt cx="5582150" cy="3578748"/>
          </a:xfrm>
        </p:grpSpPr>
        <p:sp>
          <p:nvSpPr>
            <p:cNvPr id="5" name="文本框 4"/>
            <p:cNvSpPr txBox="1"/>
            <p:nvPr/>
          </p:nvSpPr>
          <p:spPr>
            <a:xfrm>
              <a:off x="5338333" y="1628663"/>
              <a:ext cx="5581935" cy="5835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01   </a:t>
              </a:r>
              <a:r>
                <a:rPr lang="zh-CN" altLang="en-US" sz="3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团队介绍</a:t>
              </a: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5338548" y="2626639"/>
              <a:ext cx="5581935" cy="5835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02   </a:t>
              </a:r>
              <a:r>
                <a:rPr lang="zh-CN" altLang="en-US" sz="3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项目介绍</a:t>
              </a: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5338548" y="3625250"/>
              <a:ext cx="5581935" cy="5835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03   </a:t>
              </a:r>
              <a:r>
                <a:rPr lang="zh-CN" altLang="en-US" sz="3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项目亮点</a:t>
              </a: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5338548" y="4623862"/>
              <a:ext cx="5581935" cy="5835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04   </a:t>
              </a:r>
              <a:r>
                <a:rPr lang="zh-CN" altLang="en-US" sz="3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功能展示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478507" y="1293126"/>
            <a:ext cx="10713493" cy="4271749"/>
          </a:xfrm>
          <a:prstGeom prst="rect">
            <a:avLst/>
          </a:prstGeom>
          <a:solidFill>
            <a:srgbClr val="EDE9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244"/>
          <a:stretch>
            <a:fillRect/>
          </a:stretch>
        </p:blipFill>
        <p:spPr>
          <a:xfrm>
            <a:off x="970855" y="-225198"/>
            <a:ext cx="2554326" cy="6857999"/>
          </a:xfrm>
          <a:custGeom>
            <a:avLst/>
            <a:gdLst>
              <a:gd name="connsiteX0" fmla="*/ 0 w 2267123"/>
              <a:gd name="connsiteY0" fmla="*/ 0 h 6086901"/>
              <a:gd name="connsiteX1" fmla="*/ 2267123 w 2267123"/>
              <a:gd name="connsiteY1" fmla="*/ 0 h 6086901"/>
              <a:gd name="connsiteX2" fmla="*/ 2267123 w 2267123"/>
              <a:gd name="connsiteY2" fmla="*/ 6086901 h 6086901"/>
              <a:gd name="connsiteX3" fmla="*/ 0 w 2267123"/>
              <a:gd name="connsiteY3" fmla="*/ 6086901 h 6086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67123" h="6086901">
                <a:moveTo>
                  <a:pt x="0" y="0"/>
                </a:moveTo>
                <a:lnTo>
                  <a:pt x="2267123" y="0"/>
                </a:lnTo>
                <a:lnTo>
                  <a:pt x="2267123" y="6086901"/>
                </a:lnTo>
                <a:lnTo>
                  <a:pt x="0" y="6086901"/>
                </a:lnTo>
                <a:close/>
              </a:path>
            </a:pathLst>
          </a:custGeom>
        </p:spPr>
      </p:pic>
      <p:grpSp>
        <p:nvGrpSpPr>
          <p:cNvPr id="20" name="组合 19"/>
          <p:cNvGrpSpPr/>
          <p:nvPr/>
        </p:nvGrpSpPr>
        <p:grpSpPr>
          <a:xfrm>
            <a:off x="7206245" y="2274577"/>
            <a:ext cx="3653639" cy="1893570"/>
            <a:chOff x="8363215" y="2296873"/>
            <a:chExt cx="3653639" cy="1893570"/>
          </a:xfrm>
        </p:grpSpPr>
        <p:sp>
          <p:nvSpPr>
            <p:cNvPr id="8" name="文本框 7"/>
            <p:cNvSpPr txBox="1"/>
            <p:nvPr/>
          </p:nvSpPr>
          <p:spPr>
            <a:xfrm>
              <a:off x="8363215" y="2296873"/>
              <a:ext cx="3507475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6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Part 01</a:t>
              </a:r>
              <a:endParaRPr lang="zh-CN" altLang="en-US" sz="66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  <p:cxnSp>
          <p:nvCxnSpPr>
            <p:cNvPr id="15" name="直接连接符 14"/>
            <p:cNvCxnSpPr/>
            <p:nvPr/>
          </p:nvCxnSpPr>
          <p:spPr>
            <a:xfrm>
              <a:off x="11464119" y="3405114"/>
              <a:ext cx="552735" cy="0"/>
            </a:xfrm>
            <a:prstGeom prst="line">
              <a:avLst/>
            </a:prstGeom>
            <a:ln w="12700">
              <a:solidFill>
                <a:srgbClr val="6B8F2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文本框 17"/>
            <p:cNvSpPr txBox="1"/>
            <p:nvPr/>
          </p:nvSpPr>
          <p:spPr>
            <a:xfrm>
              <a:off x="8948278" y="3545283"/>
              <a:ext cx="2337435" cy="645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团队介绍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9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247190" y="1928972"/>
            <a:ext cx="1806391" cy="4653438"/>
          </a:xfrm>
          <a:prstGeom prst="rect">
            <a:avLst/>
          </a:prstGeom>
          <a:blipFill dpi="0" rotWithShape="1">
            <a:blip r:embed="rId2">
              <a:alphaModFix amt="3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2" name="组合 21"/>
          <p:cNvGrpSpPr/>
          <p:nvPr/>
        </p:nvGrpSpPr>
        <p:grpSpPr>
          <a:xfrm>
            <a:off x="714375" y="316865"/>
            <a:ext cx="2068195" cy="694055"/>
            <a:chOff x="257033" y="218362"/>
            <a:chExt cx="3807726" cy="693958"/>
          </a:xfrm>
        </p:grpSpPr>
        <p:sp>
          <p:nvSpPr>
            <p:cNvPr id="5" name="文本框 4"/>
            <p:cNvSpPr txBox="1"/>
            <p:nvPr/>
          </p:nvSpPr>
          <p:spPr>
            <a:xfrm>
              <a:off x="257033" y="218362"/>
              <a:ext cx="3807726" cy="583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3200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团队介绍</a:t>
              </a:r>
            </a:p>
          </p:txBody>
        </p:sp>
        <p:cxnSp>
          <p:nvCxnSpPr>
            <p:cNvPr id="17" name="直接连接符 16"/>
            <p:cNvCxnSpPr/>
            <p:nvPr/>
          </p:nvCxnSpPr>
          <p:spPr>
            <a:xfrm>
              <a:off x="354505" y="912320"/>
              <a:ext cx="559558" cy="0"/>
            </a:xfrm>
            <a:prstGeom prst="line">
              <a:avLst/>
            </a:prstGeom>
            <a:ln w="12700">
              <a:solidFill>
                <a:srgbClr val="6B8F2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组合 5"/>
          <p:cNvGrpSpPr/>
          <p:nvPr/>
        </p:nvGrpSpPr>
        <p:grpSpPr>
          <a:xfrm>
            <a:off x="1677670" y="1139190"/>
            <a:ext cx="4303395" cy="4949190"/>
            <a:chOff x="5693391" y="1467584"/>
            <a:chExt cx="3939653" cy="4858603"/>
          </a:xfrm>
        </p:grpSpPr>
        <p:sp>
          <p:nvSpPr>
            <p:cNvPr id="2" name="半闭框 1"/>
            <p:cNvSpPr/>
            <p:nvPr/>
          </p:nvSpPr>
          <p:spPr>
            <a:xfrm>
              <a:off x="5693391" y="1467584"/>
              <a:ext cx="1351129" cy="1351129"/>
            </a:xfrm>
            <a:prstGeom prst="halfFrame">
              <a:avLst>
                <a:gd name="adj1" fmla="val 7092"/>
                <a:gd name="adj2" fmla="val 7801"/>
              </a:avLst>
            </a:prstGeom>
            <a:solidFill>
              <a:srgbClr val="6B8F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半闭框 6"/>
            <p:cNvSpPr/>
            <p:nvPr/>
          </p:nvSpPr>
          <p:spPr>
            <a:xfrm rot="10800000">
              <a:off x="8281915" y="4975058"/>
              <a:ext cx="1351129" cy="1351129"/>
            </a:xfrm>
            <a:prstGeom prst="halfFrame">
              <a:avLst>
                <a:gd name="adj1" fmla="val 7092"/>
                <a:gd name="adj2" fmla="val 7801"/>
              </a:avLst>
            </a:prstGeom>
            <a:solidFill>
              <a:srgbClr val="6B8F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2160745" y="1794327"/>
            <a:ext cx="3328113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团队名称：绝对不出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bug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2160745" y="3657745"/>
            <a:ext cx="3328113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英文名称：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Never Have Bug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2160745" y="4561043"/>
            <a:ext cx="3328113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团队宣言：拜拜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BUG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，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bug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永远不再见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~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2160745" y="2753812"/>
            <a:ext cx="3328113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中文寓意：细心认真写代码</a:t>
            </a:r>
          </a:p>
        </p:txBody>
      </p:sp>
      <p:pic>
        <p:nvPicPr>
          <p:cNvPr id="9" name="图片 8" descr="5_4{@]`PCR3MIP}ELPZ7L2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5965" y="2101850"/>
            <a:ext cx="2869565" cy="27990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3" grpId="0"/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9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54505" y="2204562"/>
            <a:ext cx="1806391" cy="4653438"/>
          </a:xfrm>
          <a:prstGeom prst="rect">
            <a:avLst/>
          </a:prstGeom>
          <a:blipFill dpi="0" rotWithShape="1">
            <a:blip r:embed="rId2">
              <a:alphaModFix amt="3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Rounded Rectangle 15"/>
          <p:cNvSpPr/>
          <p:nvPr/>
        </p:nvSpPr>
        <p:spPr>
          <a:xfrm>
            <a:off x="1862491" y="1213630"/>
            <a:ext cx="619105" cy="619105"/>
          </a:xfrm>
          <a:prstGeom prst="roundRect">
            <a:avLst/>
          </a:prstGeom>
          <a:solidFill>
            <a:srgbClr val="6B8F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7" name="Freeform 55"/>
          <p:cNvSpPr>
            <a:spLocks noEditPoints="1"/>
          </p:cNvSpPr>
          <p:nvPr/>
        </p:nvSpPr>
        <p:spPr bwMode="auto">
          <a:xfrm>
            <a:off x="2013795" y="1386338"/>
            <a:ext cx="317067" cy="331815"/>
          </a:xfrm>
          <a:custGeom>
            <a:avLst/>
            <a:gdLst>
              <a:gd name="T0" fmla="*/ 83 w 129"/>
              <a:gd name="T1" fmla="*/ 92 h 135"/>
              <a:gd name="T2" fmla="*/ 127 w 129"/>
              <a:gd name="T3" fmla="*/ 26 h 135"/>
              <a:gd name="T4" fmla="*/ 127 w 129"/>
              <a:gd name="T5" fmla="*/ 21 h 135"/>
              <a:gd name="T6" fmla="*/ 117 w 129"/>
              <a:gd name="T7" fmla="*/ 10 h 135"/>
              <a:gd name="T8" fmla="*/ 112 w 129"/>
              <a:gd name="T9" fmla="*/ 10 h 135"/>
              <a:gd name="T10" fmla="*/ 107 w 129"/>
              <a:gd name="T11" fmla="*/ 16 h 135"/>
              <a:gd name="T12" fmla="*/ 101 w 129"/>
              <a:gd name="T13" fmla="*/ 16 h 135"/>
              <a:gd name="T14" fmla="*/ 101 w 129"/>
              <a:gd name="T15" fmla="*/ 0 h 135"/>
              <a:gd name="T16" fmla="*/ 27 w 129"/>
              <a:gd name="T17" fmla="*/ 0 h 135"/>
              <a:gd name="T18" fmla="*/ 27 w 129"/>
              <a:gd name="T19" fmla="*/ 16 h 135"/>
              <a:gd name="T20" fmla="*/ 22 w 129"/>
              <a:gd name="T21" fmla="*/ 16 h 135"/>
              <a:gd name="T22" fmla="*/ 17 w 129"/>
              <a:gd name="T23" fmla="*/ 10 h 135"/>
              <a:gd name="T24" fmla="*/ 12 w 129"/>
              <a:gd name="T25" fmla="*/ 10 h 135"/>
              <a:gd name="T26" fmla="*/ 1 w 129"/>
              <a:gd name="T27" fmla="*/ 21 h 135"/>
              <a:gd name="T28" fmla="*/ 1 w 129"/>
              <a:gd name="T29" fmla="*/ 26 h 135"/>
              <a:gd name="T30" fmla="*/ 46 w 129"/>
              <a:gd name="T31" fmla="*/ 92 h 135"/>
              <a:gd name="T32" fmla="*/ 59 w 129"/>
              <a:gd name="T33" fmla="*/ 98 h 135"/>
              <a:gd name="T34" fmla="*/ 59 w 129"/>
              <a:gd name="T35" fmla="*/ 103 h 135"/>
              <a:gd name="T36" fmla="*/ 54 w 129"/>
              <a:gd name="T37" fmla="*/ 106 h 135"/>
              <a:gd name="T38" fmla="*/ 59 w 129"/>
              <a:gd name="T39" fmla="*/ 108 h 135"/>
              <a:gd name="T40" fmla="*/ 59 w 129"/>
              <a:gd name="T41" fmla="*/ 114 h 135"/>
              <a:gd name="T42" fmla="*/ 54 w 129"/>
              <a:gd name="T43" fmla="*/ 119 h 135"/>
              <a:gd name="T44" fmla="*/ 48 w 129"/>
              <a:gd name="T45" fmla="*/ 124 h 135"/>
              <a:gd name="T46" fmla="*/ 43 w 129"/>
              <a:gd name="T47" fmla="*/ 129 h 135"/>
              <a:gd name="T48" fmla="*/ 49 w 129"/>
              <a:gd name="T49" fmla="*/ 135 h 135"/>
              <a:gd name="T50" fmla="*/ 80 w 129"/>
              <a:gd name="T51" fmla="*/ 135 h 135"/>
              <a:gd name="T52" fmla="*/ 85 w 129"/>
              <a:gd name="T53" fmla="*/ 129 h 135"/>
              <a:gd name="T54" fmla="*/ 80 w 129"/>
              <a:gd name="T55" fmla="*/ 124 h 135"/>
              <a:gd name="T56" fmla="*/ 74 w 129"/>
              <a:gd name="T57" fmla="*/ 119 h 135"/>
              <a:gd name="T58" fmla="*/ 69 w 129"/>
              <a:gd name="T59" fmla="*/ 114 h 135"/>
              <a:gd name="T60" fmla="*/ 69 w 129"/>
              <a:gd name="T61" fmla="*/ 108 h 135"/>
              <a:gd name="T62" fmla="*/ 75 w 129"/>
              <a:gd name="T63" fmla="*/ 106 h 135"/>
              <a:gd name="T64" fmla="*/ 69 w 129"/>
              <a:gd name="T65" fmla="*/ 103 h 135"/>
              <a:gd name="T66" fmla="*/ 69 w 129"/>
              <a:gd name="T67" fmla="*/ 98 h 135"/>
              <a:gd name="T68" fmla="*/ 83 w 129"/>
              <a:gd name="T69" fmla="*/ 92 h 135"/>
              <a:gd name="T70" fmla="*/ 101 w 129"/>
              <a:gd name="T71" fmla="*/ 21 h 135"/>
              <a:gd name="T72" fmla="*/ 107 w 129"/>
              <a:gd name="T73" fmla="*/ 21 h 135"/>
              <a:gd name="T74" fmla="*/ 112 w 129"/>
              <a:gd name="T75" fmla="*/ 16 h 135"/>
              <a:gd name="T76" fmla="*/ 117 w 129"/>
              <a:gd name="T77" fmla="*/ 21 h 135"/>
              <a:gd name="T78" fmla="*/ 117 w 129"/>
              <a:gd name="T79" fmla="*/ 26 h 135"/>
              <a:gd name="T80" fmla="*/ 91 w 129"/>
              <a:gd name="T81" fmla="*/ 71 h 135"/>
              <a:gd name="T82" fmla="*/ 101 w 129"/>
              <a:gd name="T83" fmla="*/ 21 h 135"/>
              <a:gd name="T84" fmla="*/ 36 w 129"/>
              <a:gd name="T85" fmla="*/ 72 h 135"/>
              <a:gd name="T86" fmla="*/ 10 w 129"/>
              <a:gd name="T87" fmla="*/ 27 h 135"/>
              <a:gd name="T88" fmla="*/ 10 w 129"/>
              <a:gd name="T89" fmla="*/ 22 h 135"/>
              <a:gd name="T90" fmla="*/ 15 w 129"/>
              <a:gd name="T91" fmla="*/ 17 h 135"/>
              <a:gd name="T92" fmla="*/ 20 w 129"/>
              <a:gd name="T93" fmla="*/ 22 h 135"/>
              <a:gd name="T94" fmla="*/ 26 w 129"/>
              <a:gd name="T95" fmla="*/ 22 h 135"/>
              <a:gd name="T96" fmla="*/ 36 w 129"/>
              <a:gd name="T97" fmla="*/ 72 h 1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29" h="135">
                <a:moveTo>
                  <a:pt x="83" y="92"/>
                </a:moveTo>
                <a:cubicBezTo>
                  <a:pt x="129" y="63"/>
                  <a:pt x="127" y="26"/>
                  <a:pt x="127" y="26"/>
                </a:cubicBezTo>
                <a:cubicBezTo>
                  <a:pt x="127" y="21"/>
                  <a:pt x="127" y="21"/>
                  <a:pt x="127" y="21"/>
                </a:cubicBezTo>
                <a:cubicBezTo>
                  <a:pt x="127" y="21"/>
                  <a:pt x="128" y="10"/>
                  <a:pt x="117" y="10"/>
                </a:cubicBezTo>
                <a:cubicBezTo>
                  <a:pt x="114" y="10"/>
                  <a:pt x="112" y="10"/>
                  <a:pt x="112" y="10"/>
                </a:cubicBezTo>
                <a:cubicBezTo>
                  <a:pt x="107" y="10"/>
                  <a:pt x="107" y="16"/>
                  <a:pt x="107" y="16"/>
                </a:cubicBezTo>
                <a:cubicBezTo>
                  <a:pt x="107" y="16"/>
                  <a:pt x="104" y="16"/>
                  <a:pt x="101" y="16"/>
                </a:cubicBezTo>
                <a:cubicBezTo>
                  <a:pt x="101" y="12"/>
                  <a:pt x="101" y="0"/>
                  <a:pt x="101" y="0"/>
                </a:cubicBezTo>
                <a:cubicBezTo>
                  <a:pt x="56" y="7"/>
                  <a:pt x="27" y="0"/>
                  <a:pt x="27" y="0"/>
                </a:cubicBezTo>
                <a:cubicBezTo>
                  <a:pt x="27" y="16"/>
                  <a:pt x="27" y="16"/>
                  <a:pt x="27" y="16"/>
                </a:cubicBezTo>
                <a:cubicBezTo>
                  <a:pt x="23" y="16"/>
                  <a:pt x="22" y="16"/>
                  <a:pt x="22" y="16"/>
                </a:cubicBezTo>
                <a:cubicBezTo>
                  <a:pt x="22" y="16"/>
                  <a:pt x="22" y="10"/>
                  <a:pt x="17" y="10"/>
                </a:cubicBezTo>
                <a:cubicBezTo>
                  <a:pt x="17" y="10"/>
                  <a:pt x="15" y="10"/>
                  <a:pt x="12" y="10"/>
                </a:cubicBezTo>
                <a:cubicBezTo>
                  <a:pt x="1" y="10"/>
                  <a:pt x="1" y="21"/>
                  <a:pt x="1" y="21"/>
                </a:cubicBezTo>
                <a:cubicBezTo>
                  <a:pt x="1" y="26"/>
                  <a:pt x="1" y="26"/>
                  <a:pt x="1" y="26"/>
                </a:cubicBezTo>
                <a:cubicBezTo>
                  <a:pt x="1" y="26"/>
                  <a:pt x="0" y="63"/>
                  <a:pt x="46" y="92"/>
                </a:cubicBezTo>
                <a:cubicBezTo>
                  <a:pt x="46" y="92"/>
                  <a:pt x="52" y="98"/>
                  <a:pt x="59" y="98"/>
                </a:cubicBezTo>
                <a:cubicBezTo>
                  <a:pt x="59" y="103"/>
                  <a:pt x="59" y="103"/>
                  <a:pt x="59" y="103"/>
                </a:cubicBezTo>
                <a:cubicBezTo>
                  <a:pt x="59" y="103"/>
                  <a:pt x="54" y="103"/>
                  <a:pt x="54" y="106"/>
                </a:cubicBezTo>
                <a:cubicBezTo>
                  <a:pt x="54" y="109"/>
                  <a:pt x="59" y="108"/>
                  <a:pt x="59" y="108"/>
                </a:cubicBezTo>
                <a:cubicBezTo>
                  <a:pt x="59" y="114"/>
                  <a:pt x="59" y="114"/>
                  <a:pt x="59" y="114"/>
                </a:cubicBezTo>
                <a:cubicBezTo>
                  <a:pt x="59" y="114"/>
                  <a:pt x="58" y="119"/>
                  <a:pt x="54" y="119"/>
                </a:cubicBezTo>
                <a:cubicBezTo>
                  <a:pt x="54" y="124"/>
                  <a:pt x="48" y="124"/>
                  <a:pt x="48" y="124"/>
                </a:cubicBezTo>
                <a:cubicBezTo>
                  <a:pt x="48" y="124"/>
                  <a:pt x="43" y="125"/>
                  <a:pt x="43" y="129"/>
                </a:cubicBezTo>
                <a:cubicBezTo>
                  <a:pt x="43" y="129"/>
                  <a:pt x="42" y="135"/>
                  <a:pt x="49" y="135"/>
                </a:cubicBezTo>
                <a:cubicBezTo>
                  <a:pt x="56" y="135"/>
                  <a:pt x="80" y="135"/>
                  <a:pt x="80" y="135"/>
                </a:cubicBezTo>
                <a:cubicBezTo>
                  <a:pt x="85" y="135"/>
                  <a:pt x="85" y="129"/>
                  <a:pt x="85" y="129"/>
                </a:cubicBezTo>
                <a:cubicBezTo>
                  <a:pt x="85" y="129"/>
                  <a:pt x="85" y="124"/>
                  <a:pt x="80" y="124"/>
                </a:cubicBezTo>
                <a:cubicBezTo>
                  <a:pt x="74" y="124"/>
                  <a:pt x="74" y="119"/>
                  <a:pt x="74" y="119"/>
                </a:cubicBezTo>
                <a:cubicBezTo>
                  <a:pt x="74" y="119"/>
                  <a:pt x="69" y="119"/>
                  <a:pt x="69" y="114"/>
                </a:cubicBezTo>
                <a:cubicBezTo>
                  <a:pt x="69" y="108"/>
                  <a:pt x="69" y="108"/>
                  <a:pt x="69" y="108"/>
                </a:cubicBezTo>
                <a:cubicBezTo>
                  <a:pt x="69" y="108"/>
                  <a:pt x="75" y="109"/>
                  <a:pt x="75" y="106"/>
                </a:cubicBezTo>
                <a:cubicBezTo>
                  <a:pt x="75" y="103"/>
                  <a:pt x="69" y="103"/>
                  <a:pt x="69" y="103"/>
                </a:cubicBezTo>
                <a:cubicBezTo>
                  <a:pt x="69" y="98"/>
                  <a:pt x="69" y="98"/>
                  <a:pt x="69" y="98"/>
                </a:cubicBezTo>
                <a:cubicBezTo>
                  <a:pt x="75" y="98"/>
                  <a:pt x="79" y="96"/>
                  <a:pt x="83" y="92"/>
                </a:cubicBezTo>
                <a:close/>
                <a:moveTo>
                  <a:pt x="101" y="21"/>
                </a:moveTo>
                <a:cubicBezTo>
                  <a:pt x="103" y="21"/>
                  <a:pt x="107" y="21"/>
                  <a:pt x="107" y="21"/>
                </a:cubicBezTo>
                <a:cubicBezTo>
                  <a:pt x="112" y="21"/>
                  <a:pt x="112" y="16"/>
                  <a:pt x="112" y="16"/>
                </a:cubicBezTo>
                <a:cubicBezTo>
                  <a:pt x="117" y="16"/>
                  <a:pt x="117" y="21"/>
                  <a:pt x="117" y="21"/>
                </a:cubicBezTo>
                <a:cubicBezTo>
                  <a:pt x="117" y="26"/>
                  <a:pt x="117" y="26"/>
                  <a:pt x="117" y="26"/>
                </a:cubicBezTo>
                <a:cubicBezTo>
                  <a:pt x="117" y="26"/>
                  <a:pt x="116" y="47"/>
                  <a:pt x="91" y="71"/>
                </a:cubicBezTo>
                <a:cubicBezTo>
                  <a:pt x="96" y="61"/>
                  <a:pt x="101" y="38"/>
                  <a:pt x="101" y="21"/>
                </a:cubicBezTo>
                <a:close/>
                <a:moveTo>
                  <a:pt x="36" y="72"/>
                </a:moveTo>
                <a:cubicBezTo>
                  <a:pt x="11" y="48"/>
                  <a:pt x="10" y="27"/>
                  <a:pt x="10" y="27"/>
                </a:cubicBezTo>
                <a:cubicBezTo>
                  <a:pt x="10" y="22"/>
                  <a:pt x="10" y="22"/>
                  <a:pt x="10" y="22"/>
                </a:cubicBezTo>
                <a:cubicBezTo>
                  <a:pt x="10" y="22"/>
                  <a:pt x="10" y="17"/>
                  <a:pt x="15" y="17"/>
                </a:cubicBezTo>
                <a:cubicBezTo>
                  <a:pt x="15" y="17"/>
                  <a:pt x="15" y="22"/>
                  <a:pt x="20" y="22"/>
                </a:cubicBezTo>
                <a:cubicBezTo>
                  <a:pt x="20" y="22"/>
                  <a:pt x="24" y="22"/>
                  <a:pt x="26" y="22"/>
                </a:cubicBezTo>
                <a:cubicBezTo>
                  <a:pt x="26" y="39"/>
                  <a:pt x="30" y="62"/>
                  <a:pt x="36" y="7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1782501" y="1968195"/>
            <a:ext cx="383417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498"/>
          <p:cNvSpPr txBox="1"/>
          <p:nvPr/>
        </p:nvSpPr>
        <p:spPr>
          <a:xfrm>
            <a:off x="3032283" y="1417562"/>
            <a:ext cx="2339102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  <a:cs typeface="Arial" panose="020B0604020202020204" pitchFamily="34" charset="0"/>
              </a:rPr>
              <a:t>项目经理：黄嵩</a:t>
            </a:r>
          </a:p>
        </p:txBody>
      </p:sp>
      <p:sp>
        <p:nvSpPr>
          <p:cNvPr id="10" name="TextBox 503"/>
          <p:cNvSpPr txBox="1"/>
          <p:nvPr/>
        </p:nvSpPr>
        <p:spPr>
          <a:xfrm>
            <a:off x="2578735" y="2023110"/>
            <a:ext cx="3167380" cy="4682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代码能力强，能把握全局</a:t>
            </a:r>
          </a:p>
        </p:txBody>
      </p:sp>
      <p:sp>
        <p:nvSpPr>
          <p:cNvPr id="11" name="Rounded Rectangle 15"/>
          <p:cNvSpPr/>
          <p:nvPr/>
        </p:nvSpPr>
        <p:spPr>
          <a:xfrm>
            <a:off x="6406951" y="1242412"/>
            <a:ext cx="619105" cy="619105"/>
          </a:xfrm>
          <a:prstGeom prst="roundRect">
            <a:avLst/>
          </a:prstGeom>
          <a:solidFill>
            <a:srgbClr val="6B8F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6328231" y="2036982"/>
            <a:ext cx="383417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498"/>
          <p:cNvSpPr txBox="1"/>
          <p:nvPr/>
        </p:nvSpPr>
        <p:spPr>
          <a:xfrm>
            <a:off x="7618653" y="1411514"/>
            <a:ext cx="2710999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400" dirty="0">
                <a:latin typeface="华文楷体" panose="02010600040101010101" pitchFamily="2" charset="-122"/>
                <a:ea typeface="华文楷体" panose="02010600040101010101" pitchFamily="2" charset="-122"/>
                <a:cs typeface="Arial" panose="020B0604020202020204" pitchFamily="34" charset="0"/>
              </a:rPr>
              <a:t>Team</a:t>
            </a: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  <a:cs typeface="Arial" panose="020B0604020202020204" pitchFamily="34" charset="0"/>
              </a:rPr>
              <a:t>成员：杜立鑫</a:t>
            </a:r>
          </a:p>
        </p:txBody>
      </p:sp>
      <p:sp>
        <p:nvSpPr>
          <p:cNvPr id="14" name="TextBox 503"/>
          <p:cNvSpPr txBox="1"/>
          <p:nvPr/>
        </p:nvSpPr>
        <p:spPr>
          <a:xfrm>
            <a:off x="7193280" y="2077360"/>
            <a:ext cx="3220085" cy="4682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代码能力强，性格开朗</a:t>
            </a:r>
          </a:p>
        </p:txBody>
      </p:sp>
      <p:sp>
        <p:nvSpPr>
          <p:cNvPr id="15" name="流程图: 联系 20"/>
          <p:cNvSpPr/>
          <p:nvPr/>
        </p:nvSpPr>
        <p:spPr>
          <a:xfrm>
            <a:off x="6576206" y="1344791"/>
            <a:ext cx="281267" cy="414820"/>
          </a:xfrm>
          <a:custGeom>
            <a:avLst/>
            <a:gdLst/>
            <a:ahLst/>
            <a:cxnLst/>
            <a:rect l="l" t="t" r="r" b="b"/>
            <a:pathLst>
              <a:path w="977900" h="1447800">
                <a:moveTo>
                  <a:pt x="485775" y="203200"/>
                </a:moveTo>
                <a:lnTo>
                  <a:pt x="546485" y="399665"/>
                </a:lnTo>
                <a:lnTo>
                  <a:pt x="742949" y="399664"/>
                </a:lnTo>
                <a:lnTo>
                  <a:pt x="584005" y="521084"/>
                </a:lnTo>
                <a:lnTo>
                  <a:pt x="644718" y="717549"/>
                </a:lnTo>
                <a:lnTo>
                  <a:pt x="485775" y="596126"/>
                </a:lnTo>
                <a:lnTo>
                  <a:pt x="326832" y="717549"/>
                </a:lnTo>
                <a:lnTo>
                  <a:pt x="387545" y="521084"/>
                </a:lnTo>
                <a:lnTo>
                  <a:pt x="228601" y="399664"/>
                </a:lnTo>
                <a:lnTo>
                  <a:pt x="425065" y="399665"/>
                </a:lnTo>
                <a:close/>
                <a:moveTo>
                  <a:pt x="486229" y="136980"/>
                </a:moveTo>
                <a:cubicBezTo>
                  <a:pt x="290839" y="136980"/>
                  <a:pt x="132444" y="295375"/>
                  <a:pt x="132444" y="490765"/>
                </a:cubicBezTo>
                <a:cubicBezTo>
                  <a:pt x="132444" y="686155"/>
                  <a:pt x="290839" y="844550"/>
                  <a:pt x="486229" y="844550"/>
                </a:cubicBezTo>
                <a:cubicBezTo>
                  <a:pt x="681619" y="844550"/>
                  <a:pt x="840014" y="686155"/>
                  <a:pt x="840014" y="490765"/>
                </a:cubicBezTo>
                <a:cubicBezTo>
                  <a:pt x="840014" y="295375"/>
                  <a:pt x="681619" y="136980"/>
                  <a:pt x="486229" y="136980"/>
                </a:cubicBezTo>
                <a:close/>
                <a:moveTo>
                  <a:pt x="488950" y="0"/>
                </a:moveTo>
                <a:cubicBezTo>
                  <a:pt x="758990" y="0"/>
                  <a:pt x="977900" y="218910"/>
                  <a:pt x="977900" y="488950"/>
                </a:cubicBezTo>
                <a:cubicBezTo>
                  <a:pt x="977900" y="682898"/>
                  <a:pt x="864979" y="850470"/>
                  <a:pt x="700535" y="927935"/>
                </a:cubicBezTo>
                <a:lnTo>
                  <a:pt x="809625" y="1447800"/>
                </a:lnTo>
                <a:lnTo>
                  <a:pt x="506413" y="1206950"/>
                </a:lnTo>
                <a:lnTo>
                  <a:pt x="203200" y="1447800"/>
                </a:lnTo>
                <a:lnTo>
                  <a:pt x="309181" y="942752"/>
                </a:lnTo>
                <a:cubicBezTo>
                  <a:pt x="127925" y="871931"/>
                  <a:pt x="0" y="695380"/>
                  <a:pt x="0" y="488950"/>
                </a:cubicBezTo>
                <a:cubicBezTo>
                  <a:pt x="0" y="218910"/>
                  <a:pt x="218910" y="0"/>
                  <a:pt x="48895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20750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1862491" y="2775860"/>
            <a:ext cx="619105" cy="619105"/>
          </a:xfrm>
          <a:prstGeom prst="roundRect">
            <a:avLst/>
          </a:prstGeom>
          <a:solidFill>
            <a:srgbClr val="6B8F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8" name="Freeform 55"/>
          <p:cNvSpPr>
            <a:spLocks noEditPoints="1"/>
          </p:cNvSpPr>
          <p:nvPr/>
        </p:nvSpPr>
        <p:spPr bwMode="auto">
          <a:xfrm>
            <a:off x="2013795" y="2919358"/>
            <a:ext cx="317067" cy="331815"/>
          </a:xfrm>
          <a:custGeom>
            <a:avLst/>
            <a:gdLst>
              <a:gd name="T0" fmla="*/ 83 w 129"/>
              <a:gd name="T1" fmla="*/ 92 h 135"/>
              <a:gd name="T2" fmla="*/ 127 w 129"/>
              <a:gd name="T3" fmla="*/ 26 h 135"/>
              <a:gd name="T4" fmla="*/ 127 w 129"/>
              <a:gd name="T5" fmla="*/ 21 h 135"/>
              <a:gd name="T6" fmla="*/ 117 w 129"/>
              <a:gd name="T7" fmla="*/ 10 h 135"/>
              <a:gd name="T8" fmla="*/ 112 w 129"/>
              <a:gd name="T9" fmla="*/ 10 h 135"/>
              <a:gd name="T10" fmla="*/ 107 w 129"/>
              <a:gd name="T11" fmla="*/ 16 h 135"/>
              <a:gd name="T12" fmla="*/ 101 w 129"/>
              <a:gd name="T13" fmla="*/ 16 h 135"/>
              <a:gd name="T14" fmla="*/ 101 w 129"/>
              <a:gd name="T15" fmla="*/ 0 h 135"/>
              <a:gd name="T16" fmla="*/ 27 w 129"/>
              <a:gd name="T17" fmla="*/ 0 h 135"/>
              <a:gd name="T18" fmla="*/ 27 w 129"/>
              <a:gd name="T19" fmla="*/ 16 h 135"/>
              <a:gd name="T20" fmla="*/ 22 w 129"/>
              <a:gd name="T21" fmla="*/ 16 h 135"/>
              <a:gd name="T22" fmla="*/ 17 w 129"/>
              <a:gd name="T23" fmla="*/ 10 h 135"/>
              <a:gd name="T24" fmla="*/ 12 w 129"/>
              <a:gd name="T25" fmla="*/ 10 h 135"/>
              <a:gd name="T26" fmla="*/ 1 w 129"/>
              <a:gd name="T27" fmla="*/ 21 h 135"/>
              <a:gd name="T28" fmla="*/ 1 w 129"/>
              <a:gd name="T29" fmla="*/ 26 h 135"/>
              <a:gd name="T30" fmla="*/ 46 w 129"/>
              <a:gd name="T31" fmla="*/ 92 h 135"/>
              <a:gd name="T32" fmla="*/ 59 w 129"/>
              <a:gd name="T33" fmla="*/ 98 h 135"/>
              <a:gd name="T34" fmla="*/ 59 w 129"/>
              <a:gd name="T35" fmla="*/ 103 h 135"/>
              <a:gd name="T36" fmla="*/ 54 w 129"/>
              <a:gd name="T37" fmla="*/ 106 h 135"/>
              <a:gd name="T38" fmla="*/ 59 w 129"/>
              <a:gd name="T39" fmla="*/ 108 h 135"/>
              <a:gd name="T40" fmla="*/ 59 w 129"/>
              <a:gd name="T41" fmla="*/ 114 h 135"/>
              <a:gd name="T42" fmla="*/ 54 w 129"/>
              <a:gd name="T43" fmla="*/ 119 h 135"/>
              <a:gd name="T44" fmla="*/ 48 w 129"/>
              <a:gd name="T45" fmla="*/ 124 h 135"/>
              <a:gd name="T46" fmla="*/ 43 w 129"/>
              <a:gd name="T47" fmla="*/ 129 h 135"/>
              <a:gd name="T48" fmla="*/ 49 w 129"/>
              <a:gd name="T49" fmla="*/ 135 h 135"/>
              <a:gd name="T50" fmla="*/ 80 w 129"/>
              <a:gd name="T51" fmla="*/ 135 h 135"/>
              <a:gd name="T52" fmla="*/ 85 w 129"/>
              <a:gd name="T53" fmla="*/ 129 h 135"/>
              <a:gd name="T54" fmla="*/ 80 w 129"/>
              <a:gd name="T55" fmla="*/ 124 h 135"/>
              <a:gd name="T56" fmla="*/ 74 w 129"/>
              <a:gd name="T57" fmla="*/ 119 h 135"/>
              <a:gd name="T58" fmla="*/ 69 w 129"/>
              <a:gd name="T59" fmla="*/ 114 h 135"/>
              <a:gd name="T60" fmla="*/ 69 w 129"/>
              <a:gd name="T61" fmla="*/ 108 h 135"/>
              <a:gd name="T62" fmla="*/ 75 w 129"/>
              <a:gd name="T63" fmla="*/ 106 h 135"/>
              <a:gd name="T64" fmla="*/ 69 w 129"/>
              <a:gd name="T65" fmla="*/ 103 h 135"/>
              <a:gd name="T66" fmla="*/ 69 w 129"/>
              <a:gd name="T67" fmla="*/ 98 h 135"/>
              <a:gd name="T68" fmla="*/ 83 w 129"/>
              <a:gd name="T69" fmla="*/ 92 h 135"/>
              <a:gd name="T70" fmla="*/ 101 w 129"/>
              <a:gd name="T71" fmla="*/ 21 h 135"/>
              <a:gd name="T72" fmla="*/ 107 w 129"/>
              <a:gd name="T73" fmla="*/ 21 h 135"/>
              <a:gd name="T74" fmla="*/ 112 w 129"/>
              <a:gd name="T75" fmla="*/ 16 h 135"/>
              <a:gd name="T76" fmla="*/ 117 w 129"/>
              <a:gd name="T77" fmla="*/ 21 h 135"/>
              <a:gd name="T78" fmla="*/ 117 w 129"/>
              <a:gd name="T79" fmla="*/ 26 h 135"/>
              <a:gd name="T80" fmla="*/ 91 w 129"/>
              <a:gd name="T81" fmla="*/ 71 h 135"/>
              <a:gd name="T82" fmla="*/ 101 w 129"/>
              <a:gd name="T83" fmla="*/ 21 h 135"/>
              <a:gd name="T84" fmla="*/ 36 w 129"/>
              <a:gd name="T85" fmla="*/ 72 h 135"/>
              <a:gd name="T86" fmla="*/ 10 w 129"/>
              <a:gd name="T87" fmla="*/ 27 h 135"/>
              <a:gd name="T88" fmla="*/ 10 w 129"/>
              <a:gd name="T89" fmla="*/ 22 h 135"/>
              <a:gd name="T90" fmla="*/ 15 w 129"/>
              <a:gd name="T91" fmla="*/ 17 h 135"/>
              <a:gd name="T92" fmla="*/ 20 w 129"/>
              <a:gd name="T93" fmla="*/ 22 h 135"/>
              <a:gd name="T94" fmla="*/ 26 w 129"/>
              <a:gd name="T95" fmla="*/ 22 h 135"/>
              <a:gd name="T96" fmla="*/ 36 w 129"/>
              <a:gd name="T97" fmla="*/ 72 h 1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29" h="135">
                <a:moveTo>
                  <a:pt x="83" y="92"/>
                </a:moveTo>
                <a:cubicBezTo>
                  <a:pt x="129" y="63"/>
                  <a:pt x="127" y="26"/>
                  <a:pt x="127" y="26"/>
                </a:cubicBezTo>
                <a:cubicBezTo>
                  <a:pt x="127" y="21"/>
                  <a:pt x="127" y="21"/>
                  <a:pt x="127" y="21"/>
                </a:cubicBezTo>
                <a:cubicBezTo>
                  <a:pt x="127" y="21"/>
                  <a:pt x="128" y="10"/>
                  <a:pt x="117" y="10"/>
                </a:cubicBezTo>
                <a:cubicBezTo>
                  <a:pt x="114" y="10"/>
                  <a:pt x="112" y="10"/>
                  <a:pt x="112" y="10"/>
                </a:cubicBezTo>
                <a:cubicBezTo>
                  <a:pt x="107" y="10"/>
                  <a:pt x="107" y="16"/>
                  <a:pt x="107" y="16"/>
                </a:cubicBezTo>
                <a:cubicBezTo>
                  <a:pt x="107" y="16"/>
                  <a:pt x="104" y="16"/>
                  <a:pt x="101" y="16"/>
                </a:cubicBezTo>
                <a:cubicBezTo>
                  <a:pt x="101" y="12"/>
                  <a:pt x="101" y="0"/>
                  <a:pt x="101" y="0"/>
                </a:cubicBezTo>
                <a:cubicBezTo>
                  <a:pt x="56" y="7"/>
                  <a:pt x="27" y="0"/>
                  <a:pt x="27" y="0"/>
                </a:cubicBezTo>
                <a:cubicBezTo>
                  <a:pt x="27" y="16"/>
                  <a:pt x="27" y="16"/>
                  <a:pt x="27" y="16"/>
                </a:cubicBezTo>
                <a:cubicBezTo>
                  <a:pt x="23" y="16"/>
                  <a:pt x="22" y="16"/>
                  <a:pt x="22" y="16"/>
                </a:cubicBezTo>
                <a:cubicBezTo>
                  <a:pt x="22" y="16"/>
                  <a:pt x="22" y="10"/>
                  <a:pt x="17" y="10"/>
                </a:cubicBezTo>
                <a:cubicBezTo>
                  <a:pt x="17" y="10"/>
                  <a:pt x="15" y="10"/>
                  <a:pt x="12" y="10"/>
                </a:cubicBezTo>
                <a:cubicBezTo>
                  <a:pt x="1" y="10"/>
                  <a:pt x="1" y="21"/>
                  <a:pt x="1" y="21"/>
                </a:cubicBezTo>
                <a:cubicBezTo>
                  <a:pt x="1" y="26"/>
                  <a:pt x="1" y="26"/>
                  <a:pt x="1" y="26"/>
                </a:cubicBezTo>
                <a:cubicBezTo>
                  <a:pt x="1" y="26"/>
                  <a:pt x="0" y="63"/>
                  <a:pt x="46" y="92"/>
                </a:cubicBezTo>
                <a:cubicBezTo>
                  <a:pt x="46" y="92"/>
                  <a:pt x="52" y="98"/>
                  <a:pt x="59" y="98"/>
                </a:cubicBezTo>
                <a:cubicBezTo>
                  <a:pt x="59" y="103"/>
                  <a:pt x="59" y="103"/>
                  <a:pt x="59" y="103"/>
                </a:cubicBezTo>
                <a:cubicBezTo>
                  <a:pt x="59" y="103"/>
                  <a:pt x="54" y="103"/>
                  <a:pt x="54" y="106"/>
                </a:cubicBezTo>
                <a:cubicBezTo>
                  <a:pt x="54" y="109"/>
                  <a:pt x="59" y="108"/>
                  <a:pt x="59" y="108"/>
                </a:cubicBezTo>
                <a:cubicBezTo>
                  <a:pt x="59" y="114"/>
                  <a:pt x="59" y="114"/>
                  <a:pt x="59" y="114"/>
                </a:cubicBezTo>
                <a:cubicBezTo>
                  <a:pt x="59" y="114"/>
                  <a:pt x="58" y="119"/>
                  <a:pt x="54" y="119"/>
                </a:cubicBezTo>
                <a:cubicBezTo>
                  <a:pt x="54" y="124"/>
                  <a:pt x="48" y="124"/>
                  <a:pt x="48" y="124"/>
                </a:cubicBezTo>
                <a:cubicBezTo>
                  <a:pt x="48" y="124"/>
                  <a:pt x="43" y="125"/>
                  <a:pt x="43" y="129"/>
                </a:cubicBezTo>
                <a:cubicBezTo>
                  <a:pt x="43" y="129"/>
                  <a:pt x="42" y="135"/>
                  <a:pt x="49" y="135"/>
                </a:cubicBezTo>
                <a:cubicBezTo>
                  <a:pt x="56" y="135"/>
                  <a:pt x="80" y="135"/>
                  <a:pt x="80" y="135"/>
                </a:cubicBezTo>
                <a:cubicBezTo>
                  <a:pt x="85" y="135"/>
                  <a:pt x="85" y="129"/>
                  <a:pt x="85" y="129"/>
                </a:cubicBezTo>
                <a:cubicBezTo>
                  <a:pt x="85" y="129"/>
                  <a:pt x="85" y="124"/>
                  <a:pt x="80" y="124"/>
                </a:cubicBezTo>
                <a:cubicBezTo>
                  <a:pt x="74" y="124"/>
                  <a:pt x="74" y="119"/>
                  <a:pt x="74" y="119"/>
                </a:cubicBezTo>
                <a:cubicBezTo>
                  <a:pt x="74" y="119"/>
                  <a:pt x="69" y="119"/>
                  <a:pt x="69" y="114"/>
                </a:cubicBezTo>
                <a:cubicBezTo>
                  <a:pt x="69" y="108"/>
                  <a:pt x="69" y="108"/>
                  <a:pt x="69" y="108"/>
                </a:cubicBezTo>
                <a:cubicBezTo>
                  <a:pt x="69" y="108"/>
                  <a:pt x="75" y="109"/>
                  <a:pt x="75" y="106"/>
                </a:cubicBezTo>
                <a:cubicBezTo>
                  <a:pt x="75" y="103"/>
                  <a:pt x="69" y="103"/>
                  <a:pt x="69" y="103"/>
                </a:cubicBezTo>
                <a:cubicBezTo>
                  <a:pt x="69" y="98"/>
                  <a:pt x="69" y="98"/>
                  <a:pt x="69" y="98"/>
                </a:cubicBezTo>
                <a:cubicBezTo>
                  <a:pt x="75" y="98"/>
                  <a:pt x="79" y="96"/>
                  <a:pt x="83" y="92"/>
                </a:cubicBezTo>
                <a:close/>
                <a:moveTo>
                  <a:pt x="101" y="21"/>
                </a:moveTo>
                <a:cubicBezTo>
                  <a:pt x="103" y="21"/>
                  <a:pt x="107" y="21"/>
                  <a:pt x="107" y="21"/>
                </a:cubicBezTo>
                <a:cubicBezTo>
                  <a:pt x="112" y="21"/>
                  <a:pt x="112" y="16"/>
                  <a:pt x="112" y="16"/>
                </a:cubicBezTo>
                <a:cubicBezTo>
                  <a:pt x="117" y="16"/>
                  <a:pt x="117" y="21"/>
                  <a:pt x="117" y="21"/>
                </a:cubicBezTo>
                <a:cubicBezTo>
                  <a:pt x="117" y="26"/>
                  <a:pt x="117" y="26"/>
                  <a:pt x="117" y="26"/>
                </a:cubicBezTo>
                <a:cubicBezTo>
                  <a:pt x="117" y="26"/>
                  <a:pt x="116" y="47"/>
                  <a:pt x="91" y="71"/>
                </a:cubicBezTo>
                <a:cubicBezTo>
                  <a:pt x="96" y="61"/>
                  <a:pt x="101" y="38"/>
                  <a:pt x="101" y="21"/>
                </a:cubicBezTo>
                <a:close/>
                <a:moveTo>
                  <a:pt x="36" y="72"/>
                </a:moveTo>
                <a:cubicBezTo>
                  <a:pt x="11" y="48"/>
                  <a:pt x="10" y="27"/>
                  <a:pt x="10" y="27"/>
                </a:cubicBezTo>
                <a:cubicBezTo>
                  <a:pt x="10" y="22"/>
                  <a:pt x="10" y="22"/>
                  <a:pt x="10" y="22"/>
                </a:cubicBezTo>
                <a:cubicBezTo>
                  <a:pt x="10" y="22"/>
                  <a:pt x="10" y="17"/>
                  <a:pt x="15" y="17"/>
                </a:cubicBezTo>
                <a:cubicBezTo>
                  <a:pt x="15" y="17"/>
                  <a:pt x="15" y="22"/>
                  <a:pt x="20" y="22"/>
                </a:cubicBezTo>
                <a:cubicBezTo>
                  <a:pt x="20" y="22"/>
                  <a:pt x="24" y="22"/>
                  <a:pt x="26" y="22"/>
                </a:cubicBezTo>
                <a:cubicBezTo>
                  <a:pt x="26" y="39"/>
                  <a:pt x="30" y="62"/>
                  <a:pt x="36" y="7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cxnSp>
        <p:nvCxnSpPr>
          <p:cNvPr id="19" name="直接连接符 24"/>
          <p:cNvCxnSpPr/>
          <p:nvPr/>
        </p:nvCxnSpPr>
        <p:spPr>
          <a:xfrm>
            <a:off x="1912676" y="3512645"/>
            <a:ext cx="383417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498"/>
          <p:cNvSpPr txBox="1"/>
          <p:nvPr/>
        </p:nvSpPr>
        <p:spPr>
          <a:xfrm>
            <a:off x="3032283" y="2979794"/>
            <a:ext cx="2646878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  <a:cs typeface="Arial" panose="020B0604020202020204" pitchFamily="34" charset="0"/>
              </a:rPr>
              <a:t>产品经理：李怡鹏</a:t>
            </a:r>
          </a:p>
        </p:txBody>
      </p:sp>
      <p:sp>
        <p:nvSpPr>
          <p:cNvPr id="21" name="TextBox 503"/>
          <p:cNvSpPr txBox="1"/>
          <p:nvPr/>
        </p:nvSpPr>
        <p:spPr>
          <a:xfrm>
            <a:off x="2578735" y="3557905"/>
            <a:ext cx="3276600" cy="4682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代码能力强，学习能力优秀</a:t>
            </a:r>
          </a:p>
        </p:txBody>
      </p:sp>
      <p:sp>
        <p:nvSpPr>
          <p:cNvPr id="23" name="Rounded Rectangle 15"/>
          <p:cNvSpPr/>
          <p:nvPr/>
        </p:nvSpPr>
        <p:spPr>
          <a:xfrm>
            <a:off x="6406951" y="2774163"/>
            <a:ext cx="619105" cy="619105"/>
          </a:xfrm>
          <a:prstGeom prst="roundRect">
            <a:avLst/>
          </a:prstGeom>
          <a:solidFill>
            <a:srgbClr val="6B8F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cxnSp>
        <p:nvCxnSpPr>
          <p:cNvPr id="24" name="直接连接符 28"/>
          <p:cNvCxnSpPr/>
          <p:nvPr/>
        </p:nvCxnSpPr>
        <p:spPr>
          <a:xfrm>
            <a:off x="6287591" y="3514122"/>
            <a:ext cx="383417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498"/>
          <p:cNvSpPr txBox="1"/>
          <p:nvPr/>
        </p:nvSpPr>
        <p:spPr>
          <a:xfrm>
            <a:off x="7618653" y="2980001"/>
            <a:ext cx="2710999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l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400" dirty="0">
                <a:latin typeface="华文楷体" panose="02010600040101010101" pitchFamily="2" charset="-122"/>
                <a:ea typeface="华文楷体" panose="02010600040101010101" pitchFamily="2" charset="-122"/>
                <a:cs typeface="Arial" panose="020B0604020202020204" pitchFamily="34" charset="0"/>
                <a:sym typeface="+mn-ea"/>
              </a:rPr>
              <a:t>Team</a:t>
            </a: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  <a:cs typeface="Arial" panose="020B0604020202020204" pitchFamily="34" charset="0"/>
                <a:sym typeface="+mn-ea"/>
              </a:rPr>
              <a:t>成员：李斯琪</a:t>
            </a:r>
          </a:p>
        </p:txBody>
      </p:sp>
      <p:sp>
        <p:nvSpPr>
          <p:cNvPr id="26" name="TextBox 503"/>
          <p:cNvSpPr txBox="1"/>
          <p:nvPr/>
        </p:nvSpPr>
        <p:spPr>
          <a:xfrm>
            <a:off x="7193280" y="3670935"/>
            <a:ext cx="3220085" cy="4682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细心专注，能处理复杂事务</a:t>
            </a:r>
          </a:p>
        </p:txBody>
      </p:sp>
      <p:sp>
        <p:nvSpPr>
          <p:cNvPr id="27" name="流程图: 联系 20"/>
          <p:cNvSpPr/>
          <p:nvPr/>
        </p:nvSpPr>
        <p:spPr>
          <a:xfrm>
            <a:off x="6576206" y="2876542"/>
            <a:ext cx="281267" cy="414820"/>
          </a:xfrm>
          <a:custGeom>
            <a:avLst/>
            <a:gdLst/>
            <a:ahLst/>
            <a:cxnLst/>
            <a:rect l="l" t="t" r="r" b="b"/>
            <a:pathLst>
              <a:path w="977900" h="1447800">
                <a:moveTo>
                  <a:pt x="485775" y="203200"/>
                </a:moveTo>
                <a:lnTo>
                  <a:pt x="546485" y="399665"/>
                </a:lnTo>
                <a:lnTo>
                  <a:pt x="742949" y="399664"/>
                </a:lnTo>
                <a:lnTo>
                  <a:pt x="584005" y="521084"/>
                </a:lnTo>
                <a:lnTo>
                  <a:pt x="644718" y="717549"/>
                </a:lnTo>
                <a:lnTo>
                  <a:pt x="485775" y="596126"/>
                </a:lnTo>
                <a:lnTo>
                  <a:pt x="326832" y="717549"/>
                </a:lnTo>
                <a:lnTo>
                  <a:pt x="387545" y="521084"/>
                </a:lnTo>
                <a:lnTo>
                  <a:pt x="228601" y="399664"/>
                </a:lnTo>
                <a:lnTo>
                  <a:pt x="425065" y="399665"/>
                </a:lnTo>
                <a:close/>
                <a:moveTo>
                  <a:pt x="486229" y="136980"/>
                </a:moveTo>
                <a:cubicBezTo>
                  <a:pt x="290839" y="136980"/>
                  <a:pt x="132444" y="295375"/>
                  <a:pt x="132444" y="490765"/>
                </a:cubicBezTo>
                <a:cubicBezTo>
                  <a:pt x="132444" y="686155"/>
                  <a:pt x="290839" y="844550"/>
                  <a:pt x="486229" y="844550"/>
                </a:cubicBezTo>
                <a:cubicBezTo>
                  <a:pt x="681619" y="844550"/>
                  <a:pt x="840014" y="686155"/>
                  <a:pt x="840014" y="490765"/>
                </a:cubicBezTo>
                <a:cubicBezTo>
                  <a:pt x="840014" y="295375"/>
                  <a:pt x="681619" y="136980"/>
                  <a:pt x="486229" y="136980"/>
                </a:cubicBezTo>
                <a:close/>
                <a:moveTo>
                  <a:pt x="488950" y="0"/>
                </a:moveTo>
                <a:cubicBezTo>
                  <a:pt x="758990" y="0"/>
                  <a:pt x="977900" y="218910"/>
                  <a:pt x="977900" y="488950"/>
                </a:cubicBezTo>
                <a:cubicBezTo>
                  <a:pt x="977900" y="682898"/>
                  <a:pt x="864979" y="850470"/>
                  <a:pt x="700535" y="927935"/>
                </a:cubicBezTo>
                <a:lnTo>
                  <a:pt x="809625" y="1447800"/>
                </a:lnTo>
                <a:lnTo>
                  <a:pt x="506413" y="1206950"/>
                </a:lnTo>
                <a:lnTo>
                  <a:pt x="203200" y="1447800"/>
                </a:lnTo>
                <a:lnTo>
                  <a:pt x="309181" y="942752"/>
                </a:lnTo>
                <a:cubicBezTo>
                  <a:pt x="127925" y="871931"/>
                  <a:pt x="0" y="695380"/>
                  <a:pt x="0" y="488950"/>
                </a:cubicBezTo>
                <a:cubicBezTo>
                  <a:pt x="0" y="218910"/>
                  <a:pt x="218910" y="0"/>
                  <a:pt x="48895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20750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714375" y="316865"/>
            <a:ext cx="2068195" cy="694055"/>
            <a:chOff x="257033" y="218362"/>
            <a:chExt cx="3807726" cy="693958"/>
          </a:xfrm>
        </p:grpSpPr>
        <p:sp>
          <p:nvSpPr>
            <p:cNvPr id="31" name="文本框 30"/>
            <p:cNvSpPr txBox="1"/>
            <p:nvPr/>
          </p:nvSpPr>
          <p:spPr>
            <a:xfrm>
              <a:off x="257033" y="218362"/>
              <a:ext cx="3807726" cy="583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3200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人员组成</a:t>
              </a:r>
            </a:p>
          </p:txBody>
        </p:sp>
        <p:cxnSp>
          <p:nvCxnSpPr>
            <p:cNvPr id="32" name="直接连接符 31"/>
            <p:cNvCxnSpPr/>
            <p:nvPr/>
          </p:nvCxnSpPr>
          <p:spPr>
            <a:xfrm>
              <a:off x="354505" y="912320"/>
              <a:ext cx="559558" cy="0"/>
            </a:xfrm>
            <a:prstGeom prst="line">
              <a:avLst/>
            </a:prstGeom>
            <a:ln w="12700">
              <a:solidFill>
                <a:srgbClr val="6B8F2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Rounded Rectangle 15"/>
          <p:cNvSpPr/>
          <p:nvPr/>
        </p:nvSpPr>
        <p:spPr>
          <a:xfrm>
            <a:off x="1862491" y="4438290"/>
            <a:ext cx="619105" cy="619105"/>
          </a:xfrm>
          <a:prstGeom prst="roundRect">
            <a:avLst/>
          </a:prstGeom>
          <a:solidFill>
            <a:srgbClr val="6B8F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34" name="Freeform 55"/>
          <p:cNvSpPr>
            <a:spLocks noEditPoints="1"/>
          </p:cNvSpPr>
          <p:nvPr/>
        </p:nvSpPr>
        <p:spPr bwMode="auto">
          <a:xfrm>
            <a:off x="2013795" y="4588773"/>
            <a:ext cx="317067" cy="331815"/>
          </a:xfrm>
          <a:custGeom>
            <a:avLst/>
            <a:gdLst>
              <a:gd name="T0" fmla="*/ 83 w 129"/>
              <a:gd name="T1" fmla="*/ 92 h 135"/>
              <a:gd name="T2" fmla="*/ 127 w 129"/>
              <a:gd name="T3" fmla="*/ 26 h 135"/>
              <a:gd name="T4" fmla="*/ 127 w 129"/>
              <a:gd name="T5" fmla="*/ 21 h 135"/>
              <a:gd name="T6" fmla="*/ 117 w 129"/>
              <a:gd name="T7" fmla="*/ 10 h 135"/>
              <a:gd name="T8" fmla="*/ 112 w 129"/>
              <a:gd name="T9" fmla="*/ 10 h 135"/>
              <a:gd name="T10" fmla="*/ 107 w 129"/>
              <a:gd name="T11" fmla="*/ 16 h 135"/>
              <a:gd name="T12" fmla="*/ 101 w 129"/>
              <a:gd name="T13" fmla="*/ 16 h 135"/>
              <a:gd name="T14" fmla="*/ 101 w 129"/>
              <a:gd name="T15" fmla="*/ 0 h 135"/>
              <a:gd name="T16" fmla="*/ 27 w 129"/>
              <a:gd name="T17" fmla="*/ 0 h 135"/>
              <a:gd name="T18" fmla="*/ 27 w 129"/>
              <a:gd name="T19" fmla="*/ 16 h 135"/>
              <a:gd name="T20" fmla="*/ 22 w 129"/>
              <a:gd name="T21" fmla="*/ 16 h 135"/>
              <a:gd name="T22" fmla="*/ 17 w 129"/>
              <a:gd name="T23" fmla="*/ 10 h 135"/>
              <a:gd name="T24" fmla="*/ 12 w 129"/>
              <a:gd name="T25" fmla="*/ 10 h 135"/>
              <a:gd name="T26" fmla="*/ 1 w 129"/>
              <a:gd name="T27" fmla="*/ 21 h 135"/>
              <a:gd name="T28" fmla="*/ 1 w 129"/>
              <a:gd name="T29" fmla="*/ 26 h 135"/>
              <a:gd name="T30" fmla="*/ 46 w 129"/>
              <a:gd name="T31" fmla="*/ 92 h 135"/>
              <a:gd name="T32" fmla="*/ 59 w 129"/>
              <a:gd name="T33" fmla="*/ 98 h 135"/>
              <a:gd name="T34" fmla="*/ 59 w 129"/>
              <a:gd name="T35" fmla="*/ 103 h 135"/>
              <a:gd name="T36" fmla="*/ 54 w 129"/>
              <a:gd name="T37" fmla="*/ 106 h 135"/>
              <a:gd name="T38" fmla="*/ 59 w 129"/>
              <a:gd name="T39" fmla="*/ 108 h 135"/>
              <a:gd name="T40" fmla="*/ 59 w 129"/>
              <a:gd name="T41" fmla="*/ 114 h 135"/>
              <a:gd name="T42" fmla="*/ 54 w 129"/>
              <a:gd name="T43" fmla="*/ 119 h 135"/>
              <a:gd name="T44" fmla="*/ 48 w 129"/>
              <a:gd name="T45" fmla="*/ 124 h 135"/>
              <a:gd name="T46" fmla="*/ 43 w 129"/>
              <a:gd name="T47" fmla="*/ 129 h 135"/>
              <a:gd name="T48" fmla="*/ 49 w 129"/>
              <a:gd name="T49" fmla="*/ 135 h 135"/>
              <a:gd name="T50" fmla="*/ 80 w 129"/>
              <a:gd name="T51" fmla="*/ 135 h 135"/>
              <a:gd name="T52" fmla="*/ 85 w 129"/>
              <a:gd name="T53" fmla="*/ 129 h 135"/>
              <a:gd name="T54" fmla="*/ 80 w 129"/>
              <a:gd name="T55" fmla="*/ 124 h 135"/>
              <a:gd name="T56" fmla="*/ 74 w 129"/>
              <a:gd name="T57" fmla="*/ 119 h 135"/>
              <a:gd name="T58" fmla="*/ 69 w 129"/>
              <a:gd name="T59" fmla="*/ 114 h 135"/>
              <a:gd name="T60" fmla="*/ 69 w 129"/>
              <a:gd name="T61" fmla="*/ 108 h 135"/>
              <a:gd name="T62" fmla="*/ 75 w 129"/>
              <a:gd name="T63" fmla="*/ 106 h 135"/>
              <a:gd name="T64" fmla="*/ 69 w 129"/>
              <a:gd name="T65" fmla="*/ 103 h 135"/>
              <a:gd name="T66" fmla="*/ 69 w 129"/>
              <a:gd name="T67" fmla="*/ 98 h 135"/>
              <a:gd name="T68" fmla="*/ 83 w 129"/>
              <a:gd name="T69" fmla="*/ 92 h 135"/>
              <a:gd name="T70" fmla="*/ 101 w 129"/>
              <a:gd name="T71" fmla="*/ 21 h 135"/>
              <a:gd name="T72" fmla="*/ 107 w 129"/>
              <a:gd name="T73" fmla="*/ 21 h 135"/>
              <a:gd name="T74" fmla="*/ 112 w 129"/>
              <a:gd name="T75" fmla="*/ 16 h 135"/>
              <a:gd name="T76" fmla="*/ 117 w 129"/>
              <a:gd name="T77" fmla="*/ 21 h 135"/>
              <a:gd name="T78" fmla="*/ 117 w 129"/>
              <a:gd name="T79" fmla="*/ 26 h 135"/>
              <a:gd name="T80" fmla="*/ 91 w 129"/>
              <a:gd name="T81" fmla="*/ 71 h 135"/>
              <a:gd name="T82" fmla="*/ 101 w 129"/>
              <a:gd name="T83" fmla="*/ 21 h 135"/>
              <a:gd name="T84" fmla="*/ 36 w 129"/>
              <a:gd name="T85" fmla="*/ 72 h 135"/>
              <a:gd name="T86" fmla="*/ 10 w 129"/>
              <a:gd name="T87" fmla="*/ 27 h 135"/>
              <a:gd name="T88" fmla="*/ 10 w 129"/>
              <a:gd name="T89" fmla="*/ 22 h 135"/>
              <a:gd name="T90" fmla="*/ 15 w 129"/>
              <a:gd name="T91" fmla="*/ 17 h 135"/>
              <a:gd name="T92" fmla="*/ 20 w 129"/>
              <a:gd name="T93" fmla="*/ 22 h 135"/>
              <a:gd name="T94" fmla="*/ 26 w 129"/>
              <a:gd name="T95" fmla="*/ 22 h 135"/>
              <a:gd name="T96" fmla="*/ 36 w 129"/>
              <a:gd name="T97" fmla="*/ 72 h 1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29" h="135">
                <a:moveTo>
                  <a:pt x="83" y="92"/>
                </a:moveTo>
                <a:cubicBezTo>
                  <a:pt x="129" y="63"/>
                  <a:pt x="127" y="26"/>
                  <a:pt x="127" y="26"/>
                </a:cubicBezTo>
                <a:cubicBezTo>
                  <a:pt x="127" y="21"/>
                  <a:pt x="127" y="21"/>
                  <a:pt x="127" y="21"/>
                </a:cubicBezTo>
                <a:cubicBezTo>
                  <a:pt x="127" y="21"/>
                  <a:pt x="128" y="10"/>
                  <a:pt x="117" y="10"/>
                </a:cubicBezTo>
                <a:cubicBezTo>
                  <a:pt x="114" y="10"/>
                  <a:pt x="112" y="10"/>
                  <a:pt x="112" y="10"/>
                </a:cubicBezTo>
                <a:cubicBezTo>
                  <a:pt x="107" y="10"/>
                  <a:pt x="107" y="16"/>
                  <a:pt x="107" y="16"/>
                </a:cubicBezTo>
                <a:cubicBezTo>
                  <a:pt x="107" y="16"/>
                  <a:pt x="104" y="16"/>
                  <a:pt x="101" y="16"/>
                </a:cubicBezTo>
                <a:cubicBezTo>
                  <a:pt x="101" y="12"/>
                  <a:pt x="101" y="0"/>
                  <a:pt x="101" y="0"/>
                </a:cubicBezTo>
                <a:cubicBezTo>
                  <a:pt x="56" y="7"/>
                  <a:pt x="27" y="0"/>
                  <a:pt x="27" y="0"/>
                </a:cubicBezTo>
                <a:cubicBezTo>
                  <a:pt x="27" y="16"/>
                  <a:pt x="27" y="16"/>
                  <a:pt x="27" y="16"/>
                </a:cubicBezTo>
                <a:cubicBezTo>
                  <a:pt x="23" y="16"/>
                  <a:pt x="22" y="16"/>
                  <a:pt x="22" y="16"/>
                </a:cubicBezTo>
                <a:cubicBezTo>
                  <a:pt x="22" y="16"/>
                  <a:pt x="22" y="10"/>
                  <a:pt x="17" y="10"/>
                </a:cubicBezTo>
                <a:cubicBezTo>
                  <a:pt x="17" y="10"/>
                  <a:pt x="15" y="10"/>
                  <a:pt x="12" y="10"/>
                </a:cubicBezTo>
                <a:cubicBezTo>
                  <a:pt x="1" y="10"/>
                  <a:pt x="1" y="21"/>
                  <a:pt x="1" y="21"/>
                </a:cubicBezTo>
                <a:cubicBezTo>
                  <a:pt x="1" y="26"/>
                  <a:pt x="1" y="26"/>
                  <a:pt x="1" y="26"/>
                </a:cubicBezTo>
                <a:cubicBezTo>
                  <a:pt x="1" y="26"/>
                  <a:pt x="0" y="63"/>
                  <a:pt x="46" y="92"/>
                </a:cubicBezTo>
                <a:cubicBezTo>
                  <a:pt x="46" y="92"/>
                  <a:pt x="52" y="98"/>
                  <a:pt x="59" y="98"/>
                </a:cubicBezTo>
                <a:cubicBezTo>
                  <a:pt x="59" y="103"/>
                  <a:pt x="59" y="103"/>
                  <a:pt x="59" y="103"/>
                </a:cubicBezTo>
                <a:cubicBezTo>
                  <a:pt x="59" y="103"/>
                  <a:pt x="54" y="103"/>
                  <a:pt x="54" y="106"/>
                </a:cubicBezTo>
                <a:cubicBezTo>
                  <a:pt x="54" y="109"/>
                  <a:pt x="59" y="108"/>
                  <a:pt x="59" y="108"/>
                </a:cubicBezTo>
                <a:cubicBezTo>
                  <a:pt x="59" y="114"/>
                  <a:pt x="59" y="114"/>
                  <a:pt x="59" y="114"/>
                </a:cubicBezTo>
                <a:cubicBezTo>
                  <a:pt x="59" y="114"/>
                  <a:pt x="58" y="119"/>
                  <a:pt x="54" y="119"/>
                </a:cubicBezTo>
                <a:cubicBezTo>
                  <a:pt x="54" y="124"/>
                  <a:pt x="48" y="124"/>
                  <a:pt x="48" y="124"/>
                </a:cubicBezTo>
                <a:cubicBezTo>
                  <a:pt x="48" y="124"/>
                  <a:pt x="43" y="125"/>
                  <a:pt x="43" y="129"/>
                </a:cubicBezTo>
                <a:cubicBezTo>
                  <a:pt x="43" y="129"/>
                  <a:pt x="42" y="135"/>
                  <a:pt x="49" y="135"/>
                </a:cubicBezTo>
                <a:cubicBezTo>
                  <a:pt x="56" y="135"/>
                  <a:pt x="80" y="135"/>
                  <a:pt x="80" y="135"/>
                </a:cubicBezTo>
                <a:cubicBezTo>
                  <a:pt x="85" y="135"/>
                  <a:pt x="85" y="129"/>
                  <a:pt x="85" y="129"/>
                </a:cubicBezTo>
                <a:cubicBezTo>
                  <a:pt x="85" y="129"/>
                  <a:pt x="85" y="124"/>
                  <a:pt x="80" y="124"/>
                </a:cubicBezTo>
                <a:cubicBezTo>
                  <a:pt x="74" y="124"/>
                  <a:pt x="74" y="119"/>
                  <a:pt x="74" y="119"/>
                </a:cubicBezTo>
                <a:cubicBezTo>
                  <a:pt x="74" y="119"/>
                  <a:pt x="69" y="119"/>
                  <a:pt x="69" y="114"/>
                </a:cubicBezTo>
                <a:cubicBezTo>
                  <a:pt x="69" y="108"/>
                  <a:pt x="69" y="108"/>
                  <a:pt x="69" y="108"/>
                </a:cubicBezTo>
                <a:cubicBezTo>
                  <a:pt x="69" y="108"/>
                  <a:pt x="75" y="109"/>
                  <a:pt x="75" y="106"/>
                </a:cubicBezTo>
                <a:cubicBezTo>
                  <a:pt x="75" y="103"/>
                  <a:pt x="69" y="103"/>
                  <a:pt x="69" y="103"/>
                </a:cubicBezTo>
                <a:cubicBezTo>
                  <a:pt x="69" y="98"/>
                  <a:pt x="69" y="98"/>
                  <a:pt x="69" y="98"/>
                </a:cubicBezTo>
                <a:cubicBezTo>
                  <a:pt x="75" y="98"/>
                  <a:pt x="79" y="96"/>
                  <a:pt x="83" y="92"/>
                </a:cubicBezTo>
                <a:close/>
                <a:moveTo>
                  <a:pt x="101" y="21"/>
                </a:moveTo>
                <a:cubicBezTo>
                  <a:pt x="103" y="21"/>
                  <a:pt x="107" y="21"/>
                  <a:pt x="107" y="21"/>
                </a:cubicBezTo>
                <a:cubicBezTo>
                  <a:pt x="112" y="21"/>
                  <a:pt x="112" y="16"/>
                  <a:pt x="112" y="16"/>
                </a:cubicBezTo>
                <a:cubicBezTo>
                  <a:pt x="117" y="16"/>
                  <a:pt x="117" y="21"/>
                  <a:pt x="117" y="21"/>
                </a:cubicBezTo>
                <a:cubicBezTo>
                  <a:pt x="117" y="26"/>
                  <a:pt x="117" y="26"/>
                  <a:pt x="117" y="26"/>
                </a:cubicBezTo>
                <a:cubicBezTo>
                  <a:pt x="117" y="26"/>
                  <a:pt x="116" y="47"/>
                  <a:pt x="91" y="71"/>
                </a:cubicBezTo>
                <a:cubicBezTo>
                  <a:pt x="96" y="61"/>
                  <a:pt x="101" y="38"/>
                  <a:pt x="101" y="21"/>
                </a:cubicBezTo>
                <a:close/>
                <a:moveTo>
                  <a:pt x="36" y="72"/>
                </a:moveTo>
                <a:cubicBezTo>
                  <a:pt x="11" y="48"/>
                  <a:pt x="10" y="27"/>
                  <a:pt x="10" y="27"/>
                </a:cubicBezTo>
                <a:cubicBezTo>
                  <a:pt x="10" y="22"/>
                  <a:pt x="10" y="22"/>
                  <a:pt x="10" y="22"/>
                </a:cubicBezTo>
                <a:cubicBezTo>
                  <a:pt x="10" y="22"/>
                  <a:pt x="10" y="17"/>
                  <a:pt x="15" y="17"/>
                </a:cubicBezTo>
                <a:cubicBezTo>
                  <a:pt x="15" y="17"/>
                  <a:pt x="15" y="22"/>
                  <a:pt x="20" y="22"/>
                </a:cubicBezTo>
                <a:cubicBezTo>
                  <a:pt x="20" y="22"/>
                  <a:pt x="24" y="22"/>
                  <a:pt x="26" y="22"/>
                </a:cubicBezTo>
                <a:cubicBezTo>
                  <a:pt x="26" y="39"/>
                  <a:pt x="30" y="62"/>
                  <a:pt x="36" y="7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35" name="TextBox 503"/>
          <p:cNvSpPr txBox="1"/>
          <p:nvPr/>
        </p:nvSpPr>
        <p:spPr>
          <a:xfrm>
            <a:off x="2578735" y="5256530"/>
            <a:ext cx="3276600" cy="4682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>
                <a:latin typeface="华文楷体" panose="02010600040101010101" pitchFamily="2" charset="-122"/>
                <a:ea typeface="华文楷体" panose="02010600040101010101" pitchFamily="2" charset="-122"/>
              </a:rPr>
              <a:t>学习能力强，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代码能力强</a:t>
            </a:r>
          </a:p>
        </p:txBody>
      </p:sp>
      <p:cxnSp>
        <p:nvCxnSpPr>
          <p:cNvPr id="36" name="直接连接符 24"/>
          <p:cNvCxnSpPr/>
          <p:nvPr/>
        </p:nvCxnSpPr>
        <p:spPr>
          <a:xfrm>
            <a:off x="1912676" y="5192855"/>
            <a:ext cx="383417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498"/>
          <p:cNvSpPr txBox="1"/>
          <p:nvPr/>
        </p:nvSpPr>
        <p:spPr>
          <a:xfrm>
            <a:off x="3032283" y="4642224"/>
            <a:ext cx="2646878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  <a:cs typeface="Arial" panose="020B0604020202020204" pitchFamily="34" charset="0"/>
              </a:rPr>
              <a:t>技术主管：杨纪风</a:t>
            </a:r>
          </a:p>
        </p:txBody>
      </p:sp>
      <p:sp>
        <p:nvSpPr>
          <p:cNvPr id="39" name="Rounded Rectangle 15"/>
          <p:cNvSpPr/>
          <p:nvPr/>
        </p:nvSpPr>
        <p:spPr>
          <a:xfrm>
            <a:off x="6406951" y="4444848"/>
            <a:ext cx="619105" cy="619105"/>
          </a:xfrm>
          <a:prstGeom prst="roundRect">
            <a:avLst/>
          </a:prstGeom>
          <a:solidFill>
            <a:srgbClr val="6B8F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40" name="流程图: 联系 20"/>
          <p:cNvSpPr/>
          <p:nvPr/>
        </p:nvSpPr>
        <p:spPr>
          <a:xfrm>
            <a:off x="6576206" y="4540242"/>
            <a:ext cx="281267" cy="414820"/>
          </a:xfrm>
          <a:custGeom>
            <a:avLst/>
            <a:gdLst/>
            <a:ahLst/>
            <a:cxnLst/>
            <a:rect l="l" t="t" r="r" b="b"/>
            <a:pathLst>
              <a:path w="977900" h="1447800">
                <a:moveTo>
                  <a:pt x="485775" y="203200"/>
                </a:moveTo>
                <a:lnTo>
                  <a:pt x="546485" y="399665"/>
                </a:lnTo>
                <a:lnTo>
                  <a:pt x="742949" y="399664"/>
                </a:lnTo>
                <a:lnTo>
                  <a:pt x="584005" y="521084"/>
                </a:lnTo>
                <a:lnTo>
                  <a:pt x="644718" y="717549"/>
                </a:lnTo>
                <a:lnTo>
                  <a:pt x="485775" y="596126"/>
                </a:lnTo>
                <a:lnTo>
                  <a:pt x="326832" y="717549"/>
                </a:lnTo>
                <a:lnTo>
                  <a:pt x="387545" y="521084"/>
                </a:lnTo>
                <a:lnTo>
                  <a:pt x="228601" y="399664"/>
                </a:lnTo>
                <a:lnTo>
                  <a:pt x="425065" y="399665"/>
                </a:lnTo>
                <a:close/>
                <a:moveTo>
                  <a:pt x="486229" y="136980"/>
                </a:moveTo>
                <a:cubicBezTo>
                  <a:pt x="290839" y="136980"/>
                  <a:pt x="132444" y="295375"/>
                  <a:pt x="132444" y="490765"/>
                </a:cubicBezTo>
                <a:cubicBezTo>
                  <a:pt x="132444" y="686155"/>
                  <a:pt x="290839" y="844550"/>
                  <a:pt x="486229" y="844550"/>
                </a:cubicBezTo>
                <a:cubicBezTo>
                  <a:pt x="681619" y="844550"/>
                  <a:pt x="840014" y="686155"/>
                  <a:pt x="840014" y="490765"/>
                </a:cubicBezTo>
                <a:cubicBezTo>
                  <a:pt x="840014" y="295375"/>
                  <a:pt x="681619" y="136980"/>
                  <a:pt x="486229" y="136980"/>
                </a:cubicBezTo>
                <a:close/>
                <a:moveTo>
                  <a:pt x="488950" y="0"/>
                </a:moveTo>
                <a:cubicBezTo>
                  <a:pt x="758990" y="0"/>
                  <a:pt x="977900" y="218910"/>
                  <a:pt x="977900" y="488950"/>
                </a:cubicBezTo>
                <a:cubicBezTo>
                  <a:pt x="977900" y="682898"/>
                  <a:pt x="864979" y="850470"/>
                  <a:pt x="700535" y="927935"/>
                </a:cubicBezTo>
                <a:lnTo>
                  <a:pt x="809625" y="1447800"/>
                </a:lnTo>
                <a:lnTo>
                  <a:pt x="506413" y="1206950"/>
                </a:lnTo>
                <a:lnTo>
                  <a:pt x="203200" y="1447800"/>
                </a:lnTo>
                <a:lnTo>
                  <a:pt x="309181" y="942752"/>
                </a:lnTo>
                <a:cubicBezTo>
                  <a:pt x="127925" y="871931"/>
                  <a:pt x="0" y="695380"/>
                  <a:pt x="0" y="488950"/>
                </a:cubicBezTo>
                <a:cubicBezTo>
                  <a:pt x="0" y="218910"/>
                  <a:pt x="218910" y="0"/>
                  <a:pt x="48895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20750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41" name="TextBox 498"/>
          <p:cNvSpPr txBox="1"/>
          <p:nvPr/>
        </p:nvSpPr>
        <p:spPr>
          <a:xfrm>
            <a:off x="7618653" y="4642431"/>
            <a:ext cx="2710999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l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400" dirty="0">
                <a:latin typeface="华文楷体" panose="02010600040101010101" pitchFamily="2" charset="-122"/>
                <a:ea typeface="华文楷体" panose="02010600040101010101" pitchFamily="2" charset="-122"/>
                <a:cs typeface="Arial" panose="020B0604020202020204" pitchFamily="34" charset="0"/>
                <a:sym typeface="+mn-ea"/>
              </a:rPr>
              <a:t>Team</a:t>
            </a: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  <a:cs typeface="Arial" panose="020B0604020202020204" pitchFamily="34" charset="0"/>
                <a:sym typeface="+mn-ea"/>
              </a:rPr>
              <a:t>成员：白靖雯</a:t>
            </a:r>
          </a:p>
        </p:txBody>
      </p:sp>
      <p:cxnSp>
        <p:nvCxnSpPr>
          <p:cNvPr id="42" name="直接连接符 28"/>
          <p:cNvCxnSpPr/>
          <p:nvPr/>
        </p:nvCxnSpPr>
        <p:spPr>
          <a:xfrm>
            <a:off x="6412051" y="5198142"/>
            <a:ext cx="383417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503"/>
          <p:cNvSpPr txBox="1"/>
          <p:nvPr/>
        </p:nvSpPr>
        <p:spPr>
          <a:xfrm>
            <a:off x="7193280" y="5250815"/>
            <a:ext cx="3220085" cy="4682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思维发散而且细致全面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37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900" decel="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900" decel="100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900" decel="100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900" decel="100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900" decel="100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3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900" decel="100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6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900" decel="100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2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5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900" decel="100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8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1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900" decel="100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4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7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900" decel="100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/>
      <p:bldP spid="10" grpId="0"/>
      <p:bldP spid="11" grpId="0" animBg="1"/>
      <p:bldP spid="13" grpId="0"/>
      <p:bldP spid="14" grpId="0"/>
      <p:bldP spid="15" grpId="0" animBg="1"/>
      <p:bldP spid="16" grpId="3" animBg="1"/>
      <p:bldP spid="18" grpId="0" animBg="1"/>
      <p:bldP spid="20" grpId="0"/>
      <p:bldP spid="21" grpId="0"/>
      <p:bldP spid="23" grpId="0" animBg="1"/>
      <p:bldP spid="25" grpId="0"/>
      <p:bldP spid="26" grpId="0"/>
      <p:bldP spid="27" grpId="0" animBg="1"/>
      <p:bldP spid="33" grpId="1" animBg="1"/>
      <p:bldP spid="34" grpId="0" animBg="1"/>
      <p:bldP spid="35" grpId="0"/>
      <p:bldP spid="38" grpId="0"/>
      <p:bldP spid="39" grpId="0" animBg="1"/>
      <p:bldP spid="40" grpId="0" animBg="1"/>
      <p:bldP spid="41" grpId="0"/>
      <p:bldP spid="4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9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54505" y="2204562"/>
            <a:ext cx="1806391" cy="4653438"/>
          </a:xfrm>
          <a:prstGeom prst="rect">
            <a:avLst/>
          </a:prstGeom>
          <a:blipFill dpi="0" rotWithShape="1">
            <a:blip r:embed="rId2">
              <a:alphaModFix amt="3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2" name="组合 21"/>
          <p:cNvGrpSpPr/>
          <p:nvPr/>
        </p:nvGrpSpPr>
        <p:grpSpPr>
          <a:xfrm>
            <a:off x="149789" y="177419"/>
            <a:ext cx="3807726" cy="693958"/>
            <a:chOff x="257033" y="218362"/>
            <a:chExt cx="3807726" cy="693958"/>
          </a:xfrm>
        </p:grpSpPr>
        <p:sp>
          <p:nvSpPr>
            <p:cNvPr id="5" name="文本框 4"/>
            <p:cNvSpPr txBox="1"/>
            <p:nvPr/>
          </p:nvSpPr>
          <p:spPr>
            <a:xfrm>
              <a:off x="257033" y="218362"/>
              <a:ext cx="380772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项目开发周期</a:t>
              </a:r>
            </a:p>
          </p:txBody>
        </p:sp>
        <p:cxnSp>
          <p:nvCxnSpPr>
            <p:cNvPr id="17" name="直接连接符 16"/>
            <p:cNvCxnSpPr/>
            <p:nvPr/>
          </p:nvCxnSpPr>
          <p:spPr>
            <a:xfrm>
              <a:off x="354505" y="912320"/>
              <a:ext cx="559558" cy="0"/>
            </a:xfrm>
            <a:prstGeom prst="line">
              <a:avLst/>
            </a:prstGeom>
            <a:ln w="12700">
              <a:solidFill>
                <a:srgbClr val="6B8F2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任意多边形 5"/>
          <p:cNvSpPr/>
          <p:nvPr/>
        </p:nvSpPr>
        <p:spPr>
          <a:xfrm>
            <a:off x="1" y="2766789"/>
            <a:ext cx="12192000" cy="1460898"/>
          </a:xfrm>
          <a:custGeom>
            <a:avLst/>
            <a:gdLst>
              <a:gd name="connsiteX0" fmla="*/ 0 w 11150221"/>
              <a:gd name="connsiteY0" fmla="*/ 1829387 h 1995886"/>
              <a:gd name="connsiteX1" fmla="*/ 3029803 w 11150221"/>
              <a:gd name="connsiteY1" fmla="*/ 587 h 1995886"/>
              <a:gd name="connsiteX2" fmla="*/ 6892119 w 11150221"/>
              <a:gd name="connsiteY2" fmla="*/ 1993160 h 1995886"/>
              <a:gd name="connsiteX3" fmla="*/ 11150221 w 11150221"/>
              <a:gd name="connsiteY3" fmla="*/ 450963 h 1995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150221" h="1995886">
                <a:moveTo>
                  <a:pt x="0" y="1829387"/>
                </a:moveTo>
                <a:cubicBezTo>
                  <a:pt x="940558" y="901339"/>
                  <a:pt x="1881117" y="-26709"/>
                  <a:pt x="3029803" y="587"/>
                </a:cubicBezTo>
                <a:cubicBezTo>
                  <a:pt x="4178490" y="27882"/>
                  <a:pt x="5538716" y="1918097"/>
                  <a:pt x="6892119" y="1993160"/>
                </a:cubicBezTo>
                <a:cubicBezTo>
                  <a:pt x="8245522" y="2068223"/>
                  <a:pt x="10404143" y="569243"/>
                  <a:pt x="11150221" y="450963"/>
                </a:cubicBezTo>
              </a:path>
            </a:pathLst>
          </a:custGeom>
          <a:noFill/>
          <a:ln>
            <a:solidFill>
              <a:srgbClr val="88CA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6"/>
          <p:cNvGrpSpPr/>
          <p:nvPr/>
        </p:nvGrpSpPr>
        <p:grpSpPr>
          <a:xfrm>
            <a:off x="607240" y="2699427"/>
            <a:ext cx="2826028" cy="3287196"/>
            <a:chOff x="1281300" y="2549421"/>
            <a:chExt cx="2826028" cy="3287196"/>
          </a:xfrm>
        </p:grpSpPr>
        <p:sp>
          <p:nvSpPr>
            <p:cNvPr id="8" name="椭圆 7"/>
            <p:cNvSpPr/>
            <p:nvPr/>
          </p:nvSpPr>
          <p:spPr>
            <a:xfrm>
              <a:off x="2389211" y="2549421"/>
              <a:ext cx="614149" cy="614149"/>
            </a:xfrm>
            <a:prstGeom prst="ellipse">
              <a:avLst/>
            </a:prstGeom>
            <a:solidFill>
              <a:srgbClr val="6B8F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01</a:t>
              </a:r>
              <a:endPara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1534945" y="3282766"/>
              <a:ext cx="23226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cs typeface=".黑体-日本语" panose="040F0700000000000000" pitchFamily="82" charset="-122"/>
                </a:rPr>
                <a:t>团队组建</a:t>
              </a: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1281300" y="4166736"/>
              <a:ext cx="2826028" cy="16698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1600" dirty="0">
                  <a:latin typeface="华文楷体" panose="02010600040101010101" pitchFamily="2" charset="-122"/>
                  <a:ea typeface="华文楷体" panose="02010600040101010101" pitchFamily="2" charset="-122"/>
                  <a:cs typeface=".黑体-日本语" panose="040F0700000000000000" pitchFamily="82" charset="-122"/>
                </a:rPr>
                <a:t>6.8</a:t>
              </a:r>
              <a:r>
                <a:rPr lang="zh-CN" altLang="en-US" sz="1600" dirty="0">
                  <a:latin typeface="华文楷体" panose="02010600040101010101" pitchFamily="2" charset="-122"/>
                  <a:ea typeface="华文楷体" panose="02010600040101010101" pitchFamily="2" charset="-122"/>
                  <a:cs typeface=".黑体-日本语" panose="040F0700000000000000" pitchFamily="82" charset="-122"/>
                </a:rPr>
                <a:t>组建项目团队，熟悉队友；</a:t>
              </a:r>
              <a:endPara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  <a:cs typeface=".黑体-日本语" panose="040F0700000000000000" pitchFamily="82" charset="-122"/>
              </a:endParaRPr>
            </a:p>
            <a:p>
              <a:pPr>
                <a:lnSpc>
                  <a:spcPct val="130000"/>
                </a:lnSpc>
              </a:pPr>
              <a:r>
                <a:rPr lang="en-US" altLang="zh-CN" sz="1600" dirty="0">
                  <a:latin typeface="华文楷体" panose="02010600040101010101" pitchFamily="2" charset="-122"/>
                  <a:ea typeface="华文楷体" panose="02010600040101010101" pitchFamily="2" charset="-122"/>
                  <a:cs typeface=".黑体-日本语" panose="040F0700000000000000" pitchFamily="82" charset="-122"/>
                </a:rPr>
                <a:t>6.9~6.10</a:t>
              </a:r>
              <a:r>
                <a:rPr lang="zh-CN" altLang="en-US" sz="1600" dirty="0">
                  <a:latin typeface="华文楷体" panose="02010600040101010101" pitchFamily="2" charset="-122"/>
                  <a:ea typeface="华文楷体" panose="02010600040101010101" pitchFamily="2" charset="-122"/>
                  <a:cs typeface=".黑体-日本语" panose="040F0700000000000000" pitchFamily="82" charset="-122"/>
                </a:rPr>
                <a:t>进行技术学习，讨论项目需求和项目功能；</a:t>
              </a:r>
              <a:endPara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  <a:cs typeface=".黑体-日本语" panose="040F0700000000000000" pitchFamily="82" charset="-122"/>
              </a:endParaRPr>
            </a:p>
            <a:p>
              <a:pPr>
                <a:lnSpc>
                  <a:spcPct val="130000"/>
                </a:lnSpc>
              </a:pPr>
              <a:r>
                <a:rPr lang="en-US" altLang="zh-CN" sz="1600" dirty="0">
                  <a:latin typeface="华文楷体" panose="02010600040101010101" pitchFamily="2" charset="-122"/>
                  <a:ea typeface="华文楷体" panose="02010600040101010101" pitchFamily="2" charset="-122"/>
                  <a:cs typeface=".黑体-日本语" panose="040F0700000000000000" pitchFamily="82" charset="-122"/>
                </a:rPr>
                <a:t>6.11~6.12</a:t>
              </a:r>
              <a:r>
                <a:rPr lang="zh-CN" altLang="en-US" sz="1600" dirty="0">
                  <a:latin typeface="华文楷体" panose="02010600040101010101" pitchFamily="2" charset="-122"/>
                  <a:ea typeface="华文楷体" panose="02010600040101010101" pitchFamily="2" charset="-122"/>
                  <a:cs typeface=".黑体-日本语" panose="040F0700000000000000" pitchFamily="82" charset="-122"/>
                </a:rPr>
                <a:t>进行静态网页编写和数据库搭建、网络爬虫编写。</a:t>
              </a:r>
              <a:endPara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  <a:cs typeface=".黑体-日本语" panose="040F0700000000000000" pitchFamily="82" charset="-122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9391882" y="3319166"/>
            <a:ext cx="2666432" cy="1995151"/>
            <a:chOff x="1363069" y="2642273"/>
            <a:chExt cx="2666432" cy="1995151"/>
          </a:xfrm>
        </p:grpSpPr>
        <p:sp>
          <p:nvSpPr>
            <p:cNvPr id="12" name="椭圆 11"/>
            <p:cNvSpPr/>
            <p:nvPr/>
          </p:nvSpPr>
          <p:spPr>
            <a:xfrm>
              <a:off x="2389211" y="2642273"/>
              <a:ext cx="614149" cy="614149"/>
            </a:xfrm>
            <a:prstGeom prst="ellipse">
              <a:avLst/>
            </a:prstGeom>
            <a:solidFill>
              <a:srgbClr val="6B8F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04</a:t>
              </a:r>
              <a:endPara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1706823" y="3368422"/>
              <a:ext cx="197892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cs typeface=".黑体-日本语" panose="040F0700000000000000" pitchFamily="82" charset="-122"/>
                </a:rPr>
                <a:t>最终验收</a:t>
              </a: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1363069" y="3927806"/>
              <a:ext cx="2666432" cy="7096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zh-CN" sz="1600">
                  <a:latin typeface="华文楷体" panose="02010600040101010101" pitchFamily="2" charset="-122"/>
                  <a:ea typeface="华文楷体" panose="02010600040101010101" pitchFamily="2" charset="-122"/>
                  <a:cs typeface=".黑体-日本语" panose="040F0700000000000000" pitchFamily="82" charset="-122"/>
                </a:rPr>
                <a:t>6.18</a:t>
              </a:r>
              <a:r>
                <a:rPr lang="zh-CN" altLang="en-US" sz="1600">
                  <a:latin typeface="华文楷体" panose="02010600040101010101" pitchFamily="2" charset="-122"/>
                  <a:ea typeface="华文楷体" panose="02010600040101010101" pitchFamily="2" charset="-122"/>
                  <a:cs typeface=".黑体-日本语" panose="040F0700000000000000" pitchFamily="82" charset="-122"/>
                </a:rPr>
                <a:t>进行</a:t>
              </a:r>
              <a:r>
                <a:rPr lang="zh-CN" altLang="en-US" sz="1600" dirty="0">
                  <a:latin typeface="华文楷体" panose="02010600040101010101" pitchFamily="2" charset="-122"/>
                  <a:ea typeface="华文楷体" panose="02010600040101010101" pitchFamily="2" charset="-122"/>
                  <a:cs typeface=".黑体-日本语" panose="040F0700000000000000" pitchFamily="82" charset="-122"/>
                </a:rPr>
                <a:t>项目验收，提交团队开发过程中的各种文档。</a:t>
              </a: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2984103" y="352723"/>
            <a:ext cx="4018021" cy="3069048"/>
            <a:chOff x="1088801" y="143330"/>
            <a:chExt cx="4018021" cy="3069048"/>
          </a:xfrm>
        </p:grpSpPr>
        <p:sp>
          <p:nvSpPr>
            <p:cNvPr id="16" name="椭圆 15"/>
            <p:cNvSpPr/>
            <p:nvPr/>
          </p:nvSpPr>
          <p:spPr>
            <a:xfrm>
              <a:off x="2388358" y="2598229"/>
              <a:ext cx="614149" cy="614149"/>
            </a:xfrm>
            <a:prstGeom prst="ellipse">
              <a:avLst/>
            </a:prstGeom>
            <a:solidFill>
              <a:srgbClr val="6B8F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02</a:t>
              </a:r>
              <a:endPara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1705969" y="1910930"/>
              <a:ext cx="197892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cs typeface=".黑体-日本语" panose="040F0700000000000000" pitchFamily="82" charset="-122"/>
                </a:rPr>
                <a:t>攻坚阶段</a:t>
              </a: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1088801" y="143330"/>
              <a:ext cx="4018021" cy="16698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1600" dirty="0">
                  <a:latin typeface="华文楷体" panose="02010600040101010101" pitchFamily="2" charset="-122"/>
                  <a:ea typeface="华文楷体" panose="02010600040101010101" pitchFamily="2" charset="-122"/>
                  <a:cs typeface=".黑体-日本语" panose="040F0700000000000000" pitchFamily="82" charset="-122"/>
                </a:rPr>
                <a:t>6.13~6.16 4</a:t>
              </a:r>
              <a:r>
                <a:rPr lang="zh-CN" altLang="en-US" sz="1600" dirty="0">
                  <a:latin typeface="华文楷体" panose="02010600040101010101" pitchFamily="2" charset="-122"/>
                  <a:ea typeface="华文楷体" panose="02010600040101010101" pitchFamily="2" charset="-122"/>
                  <a:cs typeface=".黑体-日本语" panose="040F0700000000000000" pitchFamily="82" charset="-122"/>
                </a:rPr>
                <a:t>天内分为两个开发进程并行进行：</a:t>
              </a:r>
              <a:r>
                <a:rPr lang="en-US" altLang="zh-CN" sz="1600" dirty="0">
                  <a:latin typeface="华文楷体" panose="02010600040101010101" pitchFamily="2" charset="-122"/>
                  <a:ea typeface="华文楷体" panose="02010600040101010101" pitchFamily="2" charset="-122"/>
                  <a:cs typeface=".黑体-日本语" panose="040F0700000000000000" pitchFamily="82" charset="-122"/>
                </a:rPr>
                <a:t>1</a:t>
              </a:r>
              <a:r>
                <a:rPr lang="zh-CN" altLang="en-US" sz="1600" dirty="0">
                  <a:latin typeface="华文楷体" panose="02010600040101010101" pitchFamily="2" charset="-122"/>
                  <a:ea typeface="华文楷体" panose="02010600040101010101" pitchFamily="2" charset="-122"/>
                  <a:cs typeface=".黑体-日本语" panose="040F0700000000000000" pitchFamily="82" charset="-122"/>
                </a:rPr>
                <a:t>、杨纪风领衔进行网页开发，优化展示；</a:t>
              </a:r>
              <a:endPara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  <a:cs typeface=".黑体-日本语" panose="040F0700000000000000" pitchFamily="82" charset="-122"/>
              </a:endParaRPr>
            </a:p>
            <a:p>
              <a:pPr>
                <a:lnSpc>
                  <a:spcPct val="130000"/>
                </a:lnSpc>
              </a:pPr>
              <a:r>
                <a:rPr lang="en-US" altLang="zh-CN" sz="1600" dirty="0">
                  <a:latin typeface="华文楷体" panose="02010600040101010101" pitchFamily="2" charset="-122"/>
                  <a:ea typeface="华文楷体" panose="02010600040101010101" pitchFamily="2" charset="-122"/>
                  <a:cs typeface=".黑体-日本语" panose="040F0700000000000000" pitchFamily="82" charset="-122"/>
                </a:rPr>
                <a:t>2</a:t>
              </a:r>
              <a:r>
                <a:rPr lang="zh-CN" altLang="en-US" sz="1600" dirty="0">
                  <a:latin typeface="华文楷体" panose="02010600040101010101" pitchFamily="2" charset="-122"/>
                  <a:ea typeface="华文楷体" panose="02010600040101010101" pitchFamily="2" charset="-122"/>
                  <a:cs typeface=".黑体-日本语" panose="040F0700000000000000" pitchFamily="82" charset="-122"/>
                </a:rPr>
                <a:t>、黄嵩和李怡鹏进行大数据技术和情感分析等功能模块的开发。</a:t>
              </a:r>
              <a:endPara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  <a:cs typeface=".黑体-日本语" panose="040F0700000000000000" pitchFamily="82" charset="-122"/>
              </a:endParaRPr>
            </a:p>
            <a:p>
              <a:pPr>
                <a:lnSpc>
                  <a:spcPct val="130000"/>
                </a:lnSpc>
              </a:pPr>
              <a:r>
                <a:rPr lang="zh-CN" altLang="en-US" sz="1600" dirty="0">
                  <a:latin typeface="华文楷体" panose="02010600040101010101" pitchFamily="2" charset="-122"/>
                  <a:ea typeface="华文楷体" panose="02010600040101010101" pitchFamily="2" charset="-122"/>
                  <a:cs typeface=".黑体-日本语" panose="040F0700000000000000" pitchFamily="82" charset="-122"/>
                </a:rPr>
                <a:t>同时完成对项目的测试和调试。</a:t>
              </a:r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F8EF8225-F6AC-404E-A3EB-493629C89219}"/>
              </a:ext>
            </a:extLst>
          </p:cNvPr>
          <p:cNvGrpSpPr/>
          <p:nvPr/>
        </p:nvGrpSpPr>
        <p:grpSpPr>
          <a:xfrm>
            <a:off x="6094724" y="2313811"/>
            <a:ext cx="2666432" cy="2799969"/>
            <a:chOff x="1347564" y="1030118"/>
            <a:chExt cx="2666432" cy="2799969"/>
          </a:xfrm>
        </p:grpSpPr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84B2DBFD-A91B-4F22-B1C1-EB68D91FCC5E}"/>
                </a:ext>
              </a:extLst>
            </p:cNvPr>
            <p:cNvSpPr/>
            <p:nvPr/>
          </p:nvSpPr>
          <p:spPr>
            <a:xfrm>
              <a:off x="2389211" y="2642273"/>
              <a:ext cx="614149" cy="614149"/>
            </a:xfrm>
            <a:prstGeom prst="ellipse">
              <a:avLst/>
            </a:prstGeom>
            <a:solidFill>
              <a:srgbClr val="6B8F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03</a:t>
              </a:r>
              <a:endPara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4C4FFB0F-E7C1-4A16-A19C-B1462E9F58C2}"/>
                </a:ext>
              </a:extLst>
            </p:cNvPr>
            <p:cNvSpPr txBox="1"/>
            <p:nvPr/>
          </p:nvSpPr>
          <p:spPr>
            <a:xfrm>
              <a:off x="1706823" y="3368422"/>
              <a:ext cx="197892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cs typeface=".黑体-日本语" panose="040F0700000000000000" pitchFamily="82" charset="-122"/>
                </a:rPr>
                <a:t>测试调试</a:t>
              </a:r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15C936E8-E059-40D4-93C3-6A4683565DA0}"/>
                </a:ext>
              </a:extLst>
            </p:cNvPr>
            <p:cNvSpPr txBox="1"/>
            <p:nvPr/>
          </p:nvSpPr>
          <p:spPr>
            <a:xfrm>
              <a:off x="1347564" y="1030118"/>
              <a:ext cx="2666432" cy="13497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zh-CN" sz="1600" dirty="0">
                  <a:latin typeface="华文楷体" panose="02010600040101010101" pitchFamily="2" charset="-122"/>
                  <a:ea typeface="华文楷体" panose="02010600040101010101" pitchFamily="2" charset="-122"/>
                  <a:cs typeface=".黑体-日本语" panose="040F0700000000000000" pitchFamily="82" charset="-122"/>
                </a:rPr>
                <a:t>6.17</a:t>
              </a:r>
              <a:r>
                <a:rPr lang="zh-CN" altLang="en-US" sz="1600" dirty="0">
                  <a:latin typeface="华文楷体" panose="02010600040101010101" pitchFamily="2" charset="-122"/>
                  <a:ea typeface="华文楷体" panose="02010600040101010101" pitchFamily="2" charset="-122"/>
                  <a:cs typeface=".黑体-日本语" panose="040F0700000000000000" pitchFamily="82" charset="-122"/>
                </a:rPr>
                <a:t>进行项目前后端交互，测试前后端代码中不一致的地方，进行</a:t>
              </a:r>
              <a:r>
                <a:rPr lang="en-US" altLang="zh-CN" sz="1600" dirty="0">
                  <a:latin typeface="华文楷体" panose="02010600040101010101" pitchFamily="2" charset="-122"/>
                  <a:ea typeface="华文楷体" panose="02010600040101010101" pitchFamily="2" charset="-122"/>
                  <a:cs typeface=".黑体-日本语" panose="040F0700000000000000" pitchFamily="82" charset="-122"/>
                </a:rPr>
                <a:t>bug</a:t>
              </a:r>
              <a:r>
                <a:rPr lang="zh-CN" altLang="en-US" sz="1600" dirty="0">
                  <a:latin typeface="华文楷体" panose="02010600040101010101" pitchFamily="2" charset="-122"/>
                  <a:ea typeface="华文楷体" panose="02010600040101010101" pitchFamily="2" charset="-122"/>
                  <a:cs typeface=".黑体-日本语" panose="040F0700000000000000" pitchFamily="82" charset="-122"/>
                </a:rPr>
                <a:t>修改，最后进行集成测试。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478507" y="1293126"/>
            <a:ext cx="10713493" cy="4271749"/>
          </a:xfrm>
          <a:prstGeom prst="rect">
            <a:avLst/>
          </a:prstGeom>
          <a:solidFill>
            <a:srgbClr val="EDE9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244"/>
          <a:stretch>
            <a:fillRect/>
          </a:stretch>
        </p:blipFill>
        <p:spPr>
          <a:xfrm>
            <a:off x="442535" y="11657"/>
            <a:ext cx="2554326" cy="6857999"/>
          </a:xfrm>
          <a:custGeom>
            <a:avLst/>
            <a:gdLst>
              <a:gd name="connsiteX0" fmla="*/ 0 w 2267123"/>
              <a:gd name="connsiteY0" fmla="*/ 0 h 6086901"/>
              <a:gd name="connsiteX1" fmla="*/ 2267123 w 2267123"/>
              <a:gd name="connsiteY1" fmla="*/ 0 h 6086901"/>
              <a:gd name="connsiteX2" fmla="*/ 2267123 w 2267123"/>
              <a:gd name="connsiteY2" fmla="*/ 6086901 h 6086901"/>
              <a:gd name="connsiteX3" fmla="*/ 0 w 2267123"/>
              <a:gd name="connsiteY3" fmla="*/ 6086901 h 6086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67123" h="6086901">
                <a:moveTo>
                  <a:pt x="0" y="0"/>
                </a:moveTo>
                <a:lnTo>
                  <a:pt x="2267123" y="0"/>
                </a:lnTo>
                <a:lnTo>
                  <a:pt x="2267123" y="6086901"/>
                </a:lnTo>
                <a:lnTo>
                  <a:pt x="0" y="6086901"/>
                </a:lnTo>
                <a:close/>
              </a:path>
            </a:pathLst>
          </a:custGeom>
        </p:spPr>
      </p:pic>
      <p:grpSp>
        <p:nvGrpSpPr>
          <p:cNvPr id="20" name="组合 19"/>
          <p:cNvGrpSpPr/>
          <p:nvPr/>
        </p:nvGrpSpPr>
        <p:grpSpPr>
          <a:xfrm>
            <a:off x="7877033" y="2180597"/>
            <a:ext cx="4314967" cy="2223654"/>
            <a:chOff x="7877033" y="2321003"/>
            <a:chExt cx="4314967" cy="2223654"/>
          </a:xfrm>
        </p:grpSpPr>
        <p:sp>
          <p:nvSpPr>
            <p:cNvPr id="8" name="文本框 7"/>
            <p:cNvSpPr txBox="1"/>
            <p:nvPr/>
          </p:nvSpPr>
          <p:spPr>
            <a:xfrm>
              <a:off x="8684525" y="2321003"/>
              <a:ext cx="3507475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6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Part 02</a:t>
              </a:r>
              <a:endParaRPr lang="zh-CN" altLang="en-US" sz="66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  <p:cxnSp>
          <p:nvCxnSpPr>
            <p:cNvPr id="15" name="直接连接符 14"/>
            <p:cNvCxnSpPr/>
            <p:nvPr/>
          </p:nvCxnSpPr>
          <p:spPr>
            <a:xfrm>
              <a:off x="11464119" y="3405114"/>
              <a:ext cx="552735" cy="0"/>
            </a:xfrm>
            <a:prstGeom prst="line">
              <a:avLst/>
            </a:prstGeom>
            <a:ln w="12700">
              <a:solidFill>
                <a:srgbClr val="6B8F2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文本框 17"/>
            <p:cNvSpPr txBox="1"/>
            <p:nvPr/>
          </p:nvSpPr>
          <p:spPr>
            <a:xfrm>
              <a:off x="7970293" y="3527440"/>
              <a:ext cx="422170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z="3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项目介绍</a:t>
              </a: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7877033" y="4208411"/>
              <a:ext cx="4314967" cy="3362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20000"/>
                </a:lnSpc>
              </a:pPr>
              <a:endPara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9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54505" y="2204562"/>
            <a:ext cx="1806391" cy="4653438"/>
          </a:xfrm>
          <a:prstGeom prst="rect">
            <a:avLst/>
          </a:prstGeom>
          <a:blipFill dpi="0" rotWithShape="1">
            <a:blip r:embed="rId2">
              <a:alphaModFix amt="3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2" name="组合 21"/>
          <p:cNvGrpSpPr/>
          <p:nvPr/>
        </p:nvGrpSpPr>
        <p:grpSpPr>
          <a:xfrm>
            <a:off x="149789" y="177419"/>
            <a:ext cx="3807726" cy="693958"/>
            <a:chOff x="257033" y="218362"/>
            <a:chExt cx="3807726" cy="693958"/>
          </a:xfrm>
        </p:grpSpPr>
        <p:sp>
          <p:nvSpPr>
            <p:cNvPr id="5" name="文本框 4"/>
            <p:cNvSpPr txBox="1"/>
            <p:nvPr/>
          </p:nvSpPr>
          <p:spPr>
            <a:xfrm>
              <a:off x="257033" y="218362"/>
              <a:ext cx="380772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项目结构图</a:t>
              </a:r>
            </a:p>
          </p:txBody>
        </p:sp>
        <p:cxnSp>
          <p:nvCxnSpPr>
            <p:cNvPr id="17" name="直接连接符 16"/>
            <p:cNvCxnSpPr/>
            <p:nvPr/>
          </p:nvCxnSpPr>
          <p:spPr>
            <a:xfrm>
              <a:off x="354505" y="912320"/>
              <a:ext cx="559558" cy="0"/>
            </a:xfrm>
            <a:prstGeom prst="line">
              <a:avLst/>
            </a:prstGeom>
            <a:ln w="12700">
              <a:solidFill>
                <a:srgbClr val="6B8F2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组合 19"/>
          <p:cNvGrpSpPr/>
          <p:nvPr/>
        </p:nvGrpSpPr>
        <p:grpSpPr>
          <a:xfrm>
            <a:off x="1126554" y="1378807"/>
            <a:ext cx="3939653" cy="4858603"/>
            <a:chOff x="5693391" y="1467584"/>
            <a:chExt cx="3939653" cy="4858603"/>
          </a:xfrm>
        </p:grpSpPr>
        <p:sp>
          <p:nvSpPr>
            <p:cNvPr id="21" name="半闭框 20"/>
            <p:cNvSpPr/>
            <p:nvPr/>
          </p:nvSpPr>
          <p:spPr>
            <a:xfrm>
              <a:off x="5693391" y="1467584"/>
              <a:ext cx="1351129" cy="1351129"/>
            </a:xfrm>
            <a:prstGeom prst="halfFrame">
              <a:avLst>
                <a:gd name="adj1" fmla="val 7092"/>
                <a:gd name="adj2" fmla="val 7801"/>
              </a:avLst>
            </a:prstGeom>
            <a:solidFill>
              <a:srgbClr val="6B8F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3" name="半闭框 22"/>
            <p:cNvSpPr/>
            <p:nvPr/>
          </p:nvSpPr>
          <p:spPr>
            <a:xfrm rot="10800000">
              <a:off x="8281915" y="4975058"/>
              <a:ext cx="1351129" cy="1351129"/>
            </a:xfrm>
            <a:prstGeom prst="halfFrame">
              <a:avLst>
                <a:gd name="adj1" fmla="val 7092"/>
                <a:gd name="adj2" fmla="val 7801"/>
              </a:avLst>
            </a:prstGeom>
            <a:solidFill>
              <a:srgbClr val="6B8F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4" name="文本框 23"/>
          <p:cNvSpPr txBox="1"/>
          <p:nvPr/>
        </p:nvSpPr>
        <p:spPr>
          <a:xfrm>
            <a:off x="1331650" y="1597981"/>
            <a:ext cx="3492680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        项目通过网络爬虫获取</a:t>
            </a: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B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站视频的用户评论和用户信息，转存到大数据集群上的</a:t>
            </a: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HDFS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上进行数据处理。       </a:t>
            </a:r>
            <a:endParaRPr lang="en-US" altLang="zh-CN" sz="16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       项目的核心处理逻辑在大数据集群上通过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Hive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对存储在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HDFS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上的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B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站用户评论和用户信息进行数据清洗和数据加工。</a:t>
            </a:r>
            <a:endParaRPr lang="en-US" altLang="zh-CN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      Hive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将简单的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HSQL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语句转变成复杂的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MapReduce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任务完成对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HDFS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文件系统进行操作。</a:t>
            </a:r>
            <a:endParaRPr lang="en-US" altLang="zh-CN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      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项目将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HDFS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上的数据通过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Sqoop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技术导入到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MySQL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中，然后通过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python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读取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MySQL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数据进行情感分析、生成词云等功能。</a:t>
            </a:r>
            <a:endParaRPr lang="en-US" altLang="zh-CN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      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前端和后端通过</a:t>
            </a:r>
            <a:r>
              <a:rPr lang="en-US" altLang="zh-CN" dirty="0" err="1">
                <a:latin typeface="华文楷体" panose="02010600040101010101" pitchFamily="2" charset="-122"/>
                <a:ea typeface="华文楷体" panose="02010600040101010101" pitchFamily="2" charset="-122"/>
              </a:rPr>
              <a:t>axios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进行接口调用完成交互。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09DEBB3-C0EE-42F1-BB55-17CB3A7006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4330" y="871377"/>
            <a:ext cx="6733801" cy="6259634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9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54505" y="2204562"/>
            <a:ext cx="1806391" cy="4653438"/>
          </a:xfrm>
          <a:prstGeom prst="rect">
            <a:avLst/>
          </a:prstGeom>
          <a:blipFill dpi="0" rotWithShape="1">
            <a:blip r:embed="rId2">
              <a:alphaModFix amt="3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2" name="组合 21"/>
          <p:cNvGrpSpPr/>
          <p:nvPr/>
        </p:nvGrpSpPr>
        <p:grpSpPr>
          <a:xfrm>
            <a:off x="149789" y="177419"/>
            <a:ext cx="3807726" cy="693958"/>
            <a:chOff x="257033" y="218362"/>
            <a:chExt cx="3807726" cy="693958"/>
          </a:xfrm>
        </p:grpSpPr>
        <p:sp>
          <p:nvSpPr>
            <p:cNvPr id="5" name="文本框 4"/>
            <p:cNvSpPr txBox="1"/>
            <p:nvPr/>
          </p:nvSpPr>
          <p:spPr>
            <a:xfrm>
              <a:off x="257033" y="218362"/>
              <a:ext cx="380772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数据库内容示例</a:t>
              </a:r>
            </a:p>
          </p:txBody>
        </p:sp>
        <p:cxnSp>
          <p:nvCxnSpPr>
            <p:cNvPr id="17" name="直接连接符 16"/>
            <p:cNvCxnSpPr/>
            <p:nvPr/>
          </p:nvCxnSpPr>
          <p:spPr>
            <a:xfrm>
              <a:off x="354505" y="912320"/>
              <a:ext cx="559558" cy="0"/>
            </a:xfrm>
            <a:prstGeom prst="line">
              <a:avLst/>
            </a:prstGeom>
            <a:ln w="12700">
              <a:solidFill>
                <a:srgbClr val="6B8F2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673" y="1190973"/>
            <a:ext cx="11858654" cy="4159432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2663300" y="5663953"/>
            <a:ext cx="71287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图中</a:t>
            </a:r>
            <a:r>
              <a:rPr lang="en-US" altLang="zh-CN" sz="1600" dirty="0" err="1">
                <a:latin typeface="华文楷体" panose="02010600040101010101" pitchFamily="2" charset="-122"/>
                <a:ea typeface="华文楷体" panose="02010600040101010101" pitchFamily="2" charset="-122"/>
              </a:rPr>
              <a:t>graduationproject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数据库中，用户评论表</a:t>
            </a:r>
            <a:r>
              <a:rPr lang="en-US" altLang="zh-CN" sz="1600" dirty="0" err="1">
                <a:latin typeface="华文楷体" panose="02010600040101010101" pitchFamily="2" charset="-122"/>
                <a:ea typeface="华文楷体" panose="02010600040101010101" pitchFamily="2" charset="-122"/>
              </a:rPr>
              <a:t>bilicomment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中已经插入</a:t>
            </a: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51782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条数据，部分数据如图中所示。</a:t>
            </a: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NGY3MjMyMWNmYmI1ZWFjNzJkMjNlNjhmOGM5MGVmNmMifQ==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ctr">
          <a:defRPr sz="1600" dirty="0" smtClean="0">
            <a:latin typeface="华文楷体" panose="02010600040101010101" pitchFamily="2" charset="-122"/>
            <a:ea typeface="华文楷体" panose="02010600040101010101" pitchFamily="2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</TotalTime>
  <Words>938</Words>
  <Application>Microsoft Office PowerPoint</Application>
  <PresentationFormat>宽屏</PresentationFormat>
  <Paragraphs>90</Paragraphs>
  <Slides>19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6" baseType="lpstr">
      <vt:lpstr>.黑体-日本语</vt:lpstr>
      <vt:lpstr>华文楷体</vt:lpstr>
      <vt:lpstr>宋体</vt:lpstr>
      <vt:lpstr>Arial</vt:lpstr>
      <vt:lpstr>Calibri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微软中国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黄嵩</dc:creator>
  <cp:lastModifiedBy>黄嵩</cp:lastModifiedBy>
  <cp:revision>46</cp:revision>
  <dcterms:created xsi:type="dcterms:W3CDTF">2019-04-19T11:39:00Z</dcterms:created>
  <dcterms:modified xsi:type="dcterms:W3CDTF">2022-06-18T03:18:47Z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374EED6B89CD416F966EA0A18EDA6664</vt:lpwstr>
  </property>
  <property fmtid="{D5CDD505-2E9C-101B-9397-08002B2CF9AE}" pid="3" name="KSOProductBuildVer">
    <vt:lpwstr>2052-11.1.0.11830</vt:lpwstr>
  </property>
</Properties>
</file>